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2192000" cy="6858000"/>
  <p:notesSz cx="12192000" cy="6858000"/>
  <p:embeddedFontLst>
    <p:embeddedFont>
      <p:font typeface="RHOCPP+ComicSansMS-Bold"/>
      <p:regular r:id="rId28"/>
    </p:embeddedFont>
    <p:embeddedFont>
      <p:font typeface="RCKKGS+ComicSansMS"/>
      <p:regular r:id="rId29"/>
    </p:embeddedFont>
    <p:embeddedFont>
      <p:font typeface="FLUUPP+ArialMT"/>
      <p:regular r:id="rId30"/>
    </p:embeddedFont>
    <p:embeddedFont>
      <p:font typeface="PVTCML+Wingdings-Regular"/>
      <p:regular r:id="rId31"/>
    </p:embeddedFont>
    <p:embeddedFont>
      <p:font typeface="RBAWEJ+Calibri-Light"/>
      <p:regular r:id="rId3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font" Target="fonts/font1.fntdata" /><Relationship Id="rId29" Type="http://schemas.openxmlformats.org/officeDocument/2006/relationships/font" Target="fonts/font2.fntdata" /><Relationship Id="rId3" Type="http://schemas.openxmlformats.org/officeDocument/2006/relationships/viewProps" Target="viewProps.xml" /><Relationship Id="rId30" Type="http://schemas.openxmlformats.org/officeDocument/2006/relationships/font" Target="fonts/font3.fntdata" /><Relationship Id="rId31" Type="http://schemas.openxmlformats.org/officeDocument/2006/relationships/font" Target="fonts/font4.fntdata" /><Relationship Id="rId32" Type="http://schemas.openxmlformats.org/officeDocument/2006/relationships/font" Target="fonts/font5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23181" y="433452"/>
            <a:ext cx="10966950" cy="20239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8e40"/>
                </a:solidFill>
                <a:latin typeface="RHOCPP+ComicSansMS-Bold"/>
                <a:cs typeface="RHOCPP+ComicSansMS-Bold"/>
              </a:rPr>
              <a:t>¡</a:t>
            </a:r>
            <a:r>
              <a:rPr dirty="0" sz="4400" b="1">
                <a:solidFill>
                  <a:srgbClr val="00b050"/>
                </a:solidFill>
                <a:latin typeface="RHOCPP+ComicSansMS-Bold"/>
                <a:cs typeface="RHOCPP+ComicSansMS-Bold"/>
              </a:rPr>
              <a:t>BIENVENIDOS</a:t>
            </a:r>
            <a:r>
              <a:rPr dirty="0" sz="4400" spc="1904" b="1">
                <a:solidFill>
                  <a:srgbClr val="00b050"/>
                </a:solidFill>
                <a:latin typeface="RHOCPP+ComicSansMS-Bold"/>
                <a:cs typeface="RHOCPP+ComicSansMS-Bold"/>
              </a:rPr>
              <a:t> </a:t>
            </a:r>
            <a:r>
              <a:rPr dirty="0" sz="4400" b="1">
                <a:solidFill>
                  <a:srgbClr val="00b050"/>
                </a:solidFill>
                <a:latin typeface="RHOCPP+ComicSansMS-Bold"/>
                <a:cs typeface="RHOCPP+ComicSansMS-Bold"/>
              </a:rPr>
              <a:t>Y</a:t>
            </a:r>
            <a:r>
              <a:rPr dirty="0" sz="4400" b="1">
                <a:solidFill>
                  <a:srgbClr val="00b050"/>
                </a:solidFill>
                <a:latin typeface="RHOCPP+ComicSansMS-Bold"/>
                <a:cs typeface="RHOCPP+ComicSansMS-Bold"/>
              </a:rPr>
              <a:t> </a:t>
            </a:r>
            <a:r>
              <a:rPr dirty="0" sz="4400" b="1">
                <a:solidFill>
                  <a:srgbClr val="00b050"/>
                </a:solidFill>
                <a:latin typeface="RHOCPP+ComicSansMS-Bold"/>
                <a:cs typeface="RHOCPP+ComicSansMS-Bold"/>
              </a:rPr>
              <a:t>BIENVENIDAS</a:t>
            </a:r>
          </a:p>
          <a:p>
            <a:pPr marL="1824037" marR="0">
              <a:lnSpc>
                <a:spcPts val="4584"/>
              </a:lnSpc>
              <a:spcBef>
                <a:spcPts val="117"/>
              </a:spcBef>
              <a:spcAft>
                <a:spcPts val="0"/>
              </a:spcAft>
            </a:pPr>
            <a:r>
              <a:rPr dirty="0" sz="4400" b="1">
                <a:solidFill>
                  <a:srgbClr val="00b050"/>
                </a:solidFill>
                <a:latin typeface="RHOCPP+ComicSansMS-Bold"/>
                <a:cs typeface="RHOCPP+ComicSansMS-Bold"/>
              </a:rPr>
              <a:t>AL</a:t>
            </a:r>
            <a:r>
              <a:rPr dirty="0" sz="4400" b="1">
                <a:solidFill>
                  <a:srgbClr val="00b050"/>
                </a:solidFill>
                <a:latin typeface="RHOCPP+ComicSansMS-Bold"/>
                <a:cs typeface="RHOCPP+ComicSansMS-Bold"/>
              </a:rPr>
              <a:t> </a:t>
            </a:r>
            <a:r>
              <a:rPr dirty="0" sz="4400" b="1">
                <a:solidFill>
                  <a:srgbClr val="00b050"/>
                </a:solidFill>
                <a:latin typeface="RHOCPP+ComicSansMS-Bold"/>
                <a:cs typeface="RHOCPP+ComicSansMS-Bold"/>
              </a:rPr>
              <a:t>CEIP</a:t>
            </a:r>
            <a:r>
              <a:rPr dirty="0" sz="4400" b="1">
                <a:solidFill>
                  <a:srgbClr val="00b050"/>
                </a:solidFill>
                <a:latin typeface="RHOCPP+ComicSansMS-Bold"/>
                <a:cs typeface="RHOCPP+ComicSansMS-Bold"/>
              </a:rPr>
              <a:t> </a:t>
            </a:r>
            <a:r>
              <a:rPr dirty="0" sz="4400" b="1">
                <a:solidFill>
                  <a:srgbClr val="00b050"/>
                </a:solidFill>
                <a:latin typeface="RHOCPP+ComicSansMS-Bold"/>
                <a:cs typeface="RHOCPP+ComicSansMS-Bold"/>
              </a:rPr>
              <a:t>EL</a:t>
            </a:r>
            <a:r>
              <a:rPr dirty="0" sz="4400" spc="3807" b="1">
                <a:solidFill>
                  <a:srgbClr val="00b050"/>
                </a:solidFill>
                <a:latin typeface="RHOCPP+ComicSansMS-Bold"/>
                <a:cs typeface="RHOCPP+ComicSansMS-Bold"/>
              </a:rPr>
              <a:t> </a:t>
            </a:r>
            <a:r>
              <a:rPr dirty="0" sz="4400" b="1">
                <a:solidFill>
                  <a:srgbClr val="00b050"/>
                </a:solidFill>
                <a:latin typeface="RHOCPP+ComicSansMS-Bold"/>
                <a:cs typeface="RHOCPP+ComicSansMS-Bold"/>
              </a:rPr>
              <a:t>GRECO!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728674"/>
            <a:ext cx="9132880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f0000"/>
                </a:solidFill>
                <a:latin typeface="RBAWEJ+Calibri-Light"/>
                <a:cs typeface="RBAWEJ+Calibri-Light"/>
              </a:rPr>
              <a:t>ACTIVIDADES</a:t>
            </a:r>
            <a:r>
              <a:rPr dirty="0" sz="4400">
                <a:solidFill>
                  <a:srgbClr val="ff0000"/>
                </a:solidFill>
                <a:latin typeface="RBAWEJ+Calibri-Light"/>
                <a:cs typeface="RBAWEJ+Calibri-Light"/>
              </a:rPr>
              <a:t> </a:t>
            </a:r>
            <a:r>
              <a:rPr dirty="0" sz="4400">
                <a:solidFill>
                  <a:srgbClr val="ff0000"/>
                </a:solidFill>
                <a:latin typeface="RBAWEJ+Calibri-Light"/>
                <a:cs typeface="RBAWEJ+Calibri-Light"/>
              </a:rPr>
              <a:t>EXPRESIÓN</a:t>
            </a:r>
            <a:r>
              <a:rPr dirty="0" sz="4400" spc="996">
                <a:solidFill>
                  <a:srgbClr val="ff0000"/>
                </a:solidFill>
                <a:latin typeface="RBAWEJ+Calibri-Light"/>
                <a:cs typeface="RBAWEJ+Calibri-Light"/>
              </a:rPr>
              <a:t> </a:t>
            </a:r>
            <a:r>
              <a:rPr dirty="0" sz="4400">
                <a:solidFill>
                  <a:srgbClr val="ff0000"/>
                </a:solidFill>
                <a:latin typeface="RBAWEJ+Calibri-Light"/>
                <a:cs typeface="RBAWEJ+Calibri-Light"/>
              </a:rPr>
              <a:t>MUSICAL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728674"/>
            <a:ext cx="9249536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f0000"/>
                </a:solidFill>
                <a:latin typeface="RBAWEJ+Calibri-Light"/>
                <a:cs typeface="RBAWEJ+Calibri-Light"/>
              </a:rPr>
              <a:t>ACTIVIDADES</a:t>
            </a:r>
            <a:r>
              <a:rPr dirty="0" sz="4400">
                <a:solidFill>
                  <a:srgbClr val="ff0000"/>
                </a:solidFill>
                <a:latin typeface="RBAWEJ+Calibri-Light"/>
                <a:cs typeface="RBAWEJ+Calibri-Light"/>
              </a:rPr>
              <a:t> </a:t>
            </a:r>
            <a:r>
              <a:rPr dirty="0" sz="4400">
                <a:solidFill>
                  <a:srgbClr val="ff0000"/>
                </a:solidFill>
                <a:latin typeface="RBAWEJ+Calibri-Light"/>
                <a:cs typeface="RBAWEJ+Calibri-Light"/>
              </a:rPr>
              <a:t>EXPRESIÓN</a:t>
            </a:r>
            <a:r>
              <a:rPr dirty="0" sz="4400">
                <a:solidFill>
                  <a:srgbClr val="ff0000"/>
                </a:solidFill>
                <a:latin typeface="RBAWEJ+Calibri-Light"/>
                <a:cs typeface="RBAWEJ+Calibri-Light"/>
              </a:rPr>
              <a:t> </a:t>
            </a:r>
            <a:r>
              <a:rPr dirty="0" sz="4400">
                <a:solidFill>
                  <a:srgbClr val="ff0000"/>
                </a:solidFill>
                <a:latin typeface="RBAWEJ+Calibri-Light"/>
                <a:cs typeface="RBAWEJ+Calibri-Light"/>
              </a:rPr>
              <a:t>ARTÍSTICA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56640" y="728674"/>
            <a:ext cx="10422420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f0000"/>
                </a:solidFill>
                <a:latin typeface="RBAWEJ+Calibri-Light"/>
                <a:cs typeface="RBAWEJ+Calibri-Light"/>
              </a:rPr>
              <a:t>ACTIVIDADES</a:t>
            </a:r>
            <a:r>
              <a:rPr dirty="0" sz="4400">
                <a:solidFill>
                  <a:srgbClr val="ff0000"/>
                </a:solidFill>
                <a:latin typeface="RBAWEJ+Calibri-Light"/>
                <a:cs typeface="RBAWEJ+Calibri-Light"/>
              </a:rPr>
              <a:t> </a:t>
            </a:r>
            <a:r>
              <a:rPr dirty="0" sz="4400">
                <a:solidFill>
                  <a:srgbClr val="ff0000"/>
                </a:solidFill>
                <a:latin typeface="RBAWEJ+Calibri-Light"/>
                <a:cs typeface="RBAWEJ+Calibri-Light"/>
              </a:rPr>
              <a:t>DE</a:t>
            </a:r>
            <a:r>
              <a:rPr dirty="0" sz="4400">
                <a:solidFill>
                  <a:srgbClr val="ff0000"/>
                </a:solidFill>
                <a:latin typeface="RBAWEJ+Calibri-Light"/>
                <a:cs typeface="RBAWEJ+Calibri-Light"/>
              </a:rPr>
              <a:t> </a:t>
            </a:r>
            <a:r>
              <a:rPr dirty="0" sz="4400">
                <a:solidFill>
                  <a:srgbClr val="ff0000"/>
                </a:solidFill>
                <a:latin typeface="RBAWEJ+Calibri-Light"/>
                <a:cs typeface="RBAWEJ+Calibri-Light"/>
              </a:rPr>
              <a:t>NUESTROS</a:t>
            </a:r>
            <a:r>
              <a:rPr dirty="0" sz="4400">
                <a:solidFill>
                  <a:srgbClr val="ff0000"/>
                </a:solidFill>
                <a:latin typeface="RBAWEJ+Calibri-Light"/>
                <a:cs typeface="RBAWEJ+Calibri-Light"/>
              </a:rPr>
              <a:t> </a:t>
            </a:r>
            <a:r>
              <a:rPr dirty="0" sz="4400">
                <a:solidFill>
                  <a:srgbClr val="ff0000"/>
                </a:solidFill>
                <a:latin typeface="RBAWEJ+Calibri-Light"/>
                <a:cs typeface="RBAWEJ+Calibri-Light"/>
              </a:rPr>
              <a:t>PROYECTOS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426922"/>
            <a:ext cx="11751360" cy="20239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RBAWEJ+Calibri-Light"/>
                <a:cs typeface="RBAWEJ+Calibri-Light"/>
              </a:rPr>
              <a:t>PARA</a:t>
            </a:r>
            <a:r>
              <a:rPr dirty="0" sz="4400">
                <a:solidFill>
                  <a:srgbClr val="000000"/>
                </a:solidFill>
                <a:latin typeface="RBAWEJ+Calibri-Light"/>
                <a:cs typeface="RBAWE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RBAWEJ+Calibri-Light"/>
                <a:cs typeface="RBAWEJ+Calibri-Light"/>
              </a:rPr>
              <a:t>CADA</a:t>
            </a:r>
            <a:r>
              <a:rPr dirty="0" sz="4400">
                <a:solidFill>
                  <a:srgbClr val="000000"/>
                </a:solidFill>
                <a:latin typeface="RBAWEJ+Calibri-Light"/>
                <a:cs typeface="RBAWE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RBAWEJ+Calibri-Light"/>
                <a:cs typeface="RBAWEJ+Calibri-Light"/>
              </a:rPr>
              <a:t>PROYECTO</a:t>
            </a:r>
            <a:r>
              <a:rPr dirty="0" sz="4400">
                <a:solidFill>
                  <a:srgbClr val="000000"/>
                </a:solidFill>
                <a:latin typeface="RBAWEJ+Calibri-Light"/>
                <a:cs typeface="RBAWE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RBAWEJ+Calibri-Light"/>
                <a:cs typeface="RBAWEJ+Calibri-Light"/>
              </a:rPr>
              <a:t>CREAMOS</a:t>
            </a:r>
            <a:r>
              <a:rPr dirty="0" sz="4400" spc="993">
                <a:solidFill>
                  <a:srgbClr val="000000"/>
                </a:solidFill>
                <a:latin typeface="RBAWEJ+Calibri-Light"/>
                <a:cs typeface="RBAWE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RBAWEJ+Calibri-Light"/>
                <a:cs typeface="RBAWEJ+Calibri-Light"/>
              </a:rPr>
              <a:t>NUESTROS</a:t>
            </a:r>
          </a:p>
          <a:p>
            <a:pPr marL="0" marR="0">
              <a:lnSpc>
                <a:spcPts val="4584"/>
              </a:lnSpc>
              <a:spcBef>
                <a:spcPts val="117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RBAWEJ+Calibri-Light"/>
                <a:cs typeface="RBAWEJ+Calibri-Light"/>
              </a:rPr>
              <a:t>MURALES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728674"/>
            <a:ext cx="11276171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RBAWEJ+Calibri-Light"/>
                <a:cs typeface="RBAWEJ+Calibri-Light"/>
              </a:rPr>
              <a:t>DECORAMOS</a:t>
            </a:r>
            <a:r>
              <a:rPr dirty="0" sz="4400">
                <a:solidFill>
                  <a:srgbClr val="000000"/>
                </a:solidFill>
                <a:latin typeface="RBAWEJ+Calibri-Light"/>
                <a:cs typeface="RBAWE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RBAWEJ+Calibri-Light"/>
                <a:cs typeface="RBAWEJ+Calibri-Light"/>
              </a:rPr>
              <a:t>NUESTRO</a:t>
            </a:r>
            <a:r>
              <a:rPr dirty="0" sz="4400">
                <a:solidFill>
                  <a:srgbClr val="000000"/>
                </a:solidFill>
                <a:latin typeface="RBAWEJ+Calibri-Light"/>
                <a:cs typeface="RBAWE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RBAWEJ+Calibri-Light"/>
                <a:cs typeface="RBAWEJ+Calibri-Light"/>
              </a:rPr>
              <a:t>COLE</a:t>
            </a:r>
            <a:r>
              <a:rPr dirty="0" sz="4400" spc="993">
                <a:solidFill>
                  <a:srgbClr val="000000"/>
                </a:solidFill>
                <a:latin typeface="RBAWEJ+Calibri-Light"/>
                <a:cs typeface="RBAWE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RBAWEJ+Calibri-Light"/>
                <a:cs typeface="RBAWEJ+Calibri-Light"/>
              </a:rPr>
              <a:t>CON</a:t>
            </a:r>
            <a:r>
              <a:rPr dirty="0" sz="4400">
                <a:solidFill>
                  <a:srgbClr val="000000"/>
                </a:solidFill>
                <a:latin typeface="RBAWEJ+Calibri-Light"/>
                <a:cs typeface="RBAWE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RBAWEJ+Calibri-Light"/>
                <a:cs typeface="RBAWEJ+Calibri-Light"/>
              </a:rPr>
              <a:t>ILUSIÓN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755877"/>
            <a:ext cx="10861234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0000"/>
                </a:solidFill>
                <a:latin typeface="RBAWEJ+Calibri-Light"/>
                <a:cs typeface="RBAWEJ+Calibri-Light"/>
              </a:rPr>
              <a:t>HACEMOS</a:t>
            </a:r>
            <a:r>
              <a:rPr dirty="0" sz="4000">
                <a:solidFill>
                  <a:srgbClr val="ff0000"/>
                </a:solidFill>
                <a:latin typeface="RBAWEJ+Calibri-Light"/>
                <a:cs typeface="RBAWEJ+Calibri-Light"/>
              </a:rPr>
              <a:t> </a:t>
            </a:r>
            <a:r>
              <a:rPr dirty="0" sz="4000">
                <a:solidFill>
                  <a:srgbClr val="ff0000"/>
                </a:solidFill>
                <a:latin typeface="RBAWEJ+Calibri-Light"/>
                <a:cs typeface="RBAWEJ+Calibri-Light"/>
              </a:rPr>
              <a:t>MUCHAS</a:t>
            </a:r>
            <a:r>
              <a:rPr dirty="0" sz="4000">
                <a:solidFill>
                  <a:srgbClr val="ff0000"/>
                </a:solidFill>
                <a:latin typeface="RBAWEJ+Calibri-Light"/>
                <a:cs typeface="RBAWEJ+Calibri-Light"/>
              </a:rPr>
              <a:t> </a:t>
            </a:r>
            <a:r>
              <a:rPr dirty="0" sz="4000">
                <a:solidFill>
                  <a:srgbClr val="ff0000"/>
                </a:solidFill>
                <a:latin typeface="RBAWEJ+Calibri-Light"/>
                <a:cs typeface="RBAWEJ+Calibri-Light"/>
              </a:rPr>
              <a:t>ACTIVIDADES</a:t>
            </a:r>
            <a:r>
              <a:rPr dirty="0" sz="4000">
                <a:solidFill>
                  <a:srgbClr val="ff0000"/>
                </a:solidFill>
                <a:latin typeface="RBAWEJ+Calibri-Light"/>
                <a:cs typeface="RBAWEJ+Calibri-Light"/>
              </a:rPr>
              <a:t> </a:t>
            </a:r>
            <a:r>
              <a:rPr dirty="0" sz="4000">
                <a:solidFill>
                  <a:srgbClr val="ff0000"/>
                </a:solidFill>
                <a:latin typeface="RBAWEJ+Calibri-Light"/>
                <a:cs typeface="RBAWEJ+Calibri-Light"/>
              </a:rPr>
              <a:t>DIVERTIDAS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1867627"/>
            <a:ext cx="8449636" cy="9107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FLUUPP+ArialMT"/>
                <a:cs typeface="FLUUPP+ArialMT"/>
              </a:rPr>
              <a:t>•</a:t>
            </a:r>
            <a:r>
              <a:rPr dirty="0" sz="2850" spc="7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TALLERES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CON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LAS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FAMILIAS,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TEATRO,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TÍTERES…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728674"/>
            <a:ext cx="9259060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RBAWEJ+Calibri-Light"/>
                <a:cs typeface="RBAWEJ+Calibri-Light"/>
              </a:rPr>
              <a:t>Y</a:t>
            </a:r>
            <a:r>
              <a:rPr dirty="0" sz="4400" spc="993">
                <a:solidFill>
                  <a:srgbClr val="000000"/>
                </a:solidFill>
                <a:latin typeface="RBAWEJ+Calibri-Light"/>
                <a:cs typeface="RBAWE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RBAWEJ+Calibri-Light"/>
                <a:cs typeface="RBAWEJ+Calibri-Light"/>
              </a:rPr>
              <a:t>NOS</a:t>
            </a:r>
            <a:r>
              <a:rPr dirty="0" sz="4400" spc="992">
                <a:solidFill>
                  <a:srgbClr val="000000"/>
                </a:solidFill>
                <a:latin typeface="RBAWEJ+Calibri-Light"/>
                <a:cs typeface="RBAWE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RBAWEJ+Calibri-Light"/>
                <a:cs typeface="RBAWEJ+Calibri-Light"/>
              </a:rPr>
              <a:t>DIVERTIMOS</a:t>
            </a:r>
            <a:r>
              <a:rPr dirty="0" sz="4400">
                <a:solidFill>
                  <a:srgbClr val="000000"/>
                </a:solidFill>
                <a:latin typeface="RBAWEJ+Calibri-Light"/>
                <a:cs typeface="RBAWE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RBAWEJ+Calibri-Light"/>
                <a:cs typeface="RBAWEJ+Calibri-Light"/>
              </a:rPr>
              <a:t>APRENDIENDO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90510" y="412751"/>
            <a:ext cx="7126013" cy="8279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70c0"/>
                </a:solidFill>
                <a:latin typeface="RHOCPP+ComicSansMS-Bold"/>
                <a:cs typeface="RHOCPP+ComicSansMS-Bold"/>
              </a:rPr>
              <a:t>VUESTROS</a:t>
            </a:r>
            <a:r>
              <a:rPr dirty="0" sz="1800" b="1">
                <a:solidFill>
                  <a:srgbClr val="0070c0"/>
                </a:solidFill>
                <a:latin typeface="RHOCPP+ComicSansMS-Bold"/>
                <a:cs typeface="RHOCPP+ComicSansMS-Bold"/>
              </a:rPr>
              <a:t> </a:t>
            </a:r>
            <a:r>
              <a:rPr dirty="0" sz="1800" b="1">
                <a:solidFill>
                  <a:srgbClr val="0070c0"/>
                </a:solidFill>
                <a:latin typeface="RHOCPP+ComicSansMS-Bold"/>
                <a:cs typeface="RHOCPP+ComicSansMS-Bold"/>
              </a:rPr>
              <a:t>HIJOS</a:t>
            </a:r>
            <a:r>
              <a:rPr dirty="0" sz="1800" b="1">
                <a:solidFill>
                  <a:srgbClr val="0070c0"/>
                </a:solidFill>
                <a:latin typeface="RHOCPP+ComicSansMS-Bold"/>
                <a:cs typeface="RHOCPP+ComicSansMS-Bold"/>
              </a:rPr>
              <a:t> </a:t>
            </a:r>
            <a:r>
              <a:rPr dirty="0" sz="1800" b="1">
                <a:solidFill>
                  <a:srgbClr val="0070c0"/>
                </a:solidFill>
                <a:latin typeface="RHOCPP+ComicSansMS-Bold"/>
                <a:cs typeface="RHOCPP+ComicSansMS-Bold"/>
              </a:rPr>
              <a:t>E</a:t>
            </a:r>
            <a:r>
              <a:rPr dirty="0" sz="1800" b="1">
                <a:solidFill>
                  <a:srgbClr val="0070c0"/>
                </a:solidFill>
                <a:latin typeface="RHOCPP+ComicSansMS-Bold"/>
                <a:cs typeface="RHOCPP+ComicSansMS-Bold"/>
              </a:rPr>
              <a:t> </a:t>
            </a:r>
            <a:r>
              <a:rPr dirty="0" sz="1800" b="1">
                <a:solidFill>
                  <a:srgbClr val="0070c0"/>
                </a:solidFill>
                <a:latin typeface="RHOCPP+ComicSansMS-Bold"/>
                <a:cs typeface="RHOCPP+ComicSansMS-Bold"/>
              </a:rPr>
              <a:t>HIJAS</a:t>
            </a:r>
            <a:r>
              <a:rPr dirty="0" sz="1800" b="1">
                <a:solidFill>
                  <a:srgbClr val="0070c0"/>
                </a:solidFill>
                <a:latin typeface="RHOCPP+ComicSansMS-Bold"/>
                <a:cs typeface="RHOCPP+ComicSansMS-Bold"/>
              </a:rPr>
              <a:t> </a:t>
            </a:r>
            <a:r>
              <a:rPr dirty="0" sz="1800" b="1">
                <a:solidFill>
                  <a:srgbClr val="0070c0"/>
                </a:solidFill>
                <a:latin typeface="RHOCPP+ComicSansMS-Bold"/>
                <a:cs typeface="RHOCPP+ComicSansMS-Bold"/>
              </a:rPr>
              <a:t>VAN</a:t>
            </a:r>
            <a:r>
              <a:rPr dirty="0" sz="1800" b="1">
                <a:solidFill>
                  <a:srgbClr val="0070c0"/>
                </a:solidFill>
                <a:latin typeface="RHOCPP+ComicSansMS-Bold"/>
                <a:cs typeface="RHOCPP+ComicSansMS-Bold"/>
              </a:rPr>
              <a:t> </a:t>
            </a:r>
            <a:r>
              <a:rPr dirty="0" sz="1800" b="1">
                <a:solidFill>
                  <a:srgbClr val="0070c0"/>
                </a:solidFill>
                <a:latin typeface="RHOCPP+ComicSansMS-Bold"/>
                <a:cs typeface="RHOCPP+ComicSansMS-Bold"/>
              </a:rPr>
              <a:t>A</a:t>
            </a:r>
            <a:r>
              <a:rPr dirty="0" sz="1800" b="1">
                <a:solidFill>
                  <a:srgbClr val="0070c0"/>
                </a:solidFill>
                <a:latin typeface="RHOCPP+ComicSansMS-Bold"/>
                <a:cs typeface="RHOCPP+ComicSansMS-Bold"/>
              </a:rPr>
              <a:t> </a:t>
            </a:r>
            <a:r>
              <a:rPr dirty="0" sz="1800" b="1">
                <a:solidFill>
                  <a:srgbClr val="0070c0"/>
                </a:solidFill>
                <a:latin typeface="RHOCPP+ComicSansMS-Bold"/>
                <a:cs typeface="RHOCPP+ComicSansMS-Bold"/>
              </a:rPr>
              <a:t>COMENZAR</a:t>
            </a:r>
            <a:r>
              <a:rPr dirty="0" sz="1800" b="1">
                <a:solidFill>
                  <a:srgbClr val="0070c0"/>
                </a:solidFill>
                <a:latin typeface="RHOCPP+ComicSansMS-Bold"/>
                <a:cs typeface="RHOCPP+ComicSansMS-Bold"/>
              </a:rPr>
              <a:t> </a:t>
            </a:r>
            <a:r>
              <a:rPr dirty="0" sz="1800" b="1">
                <a:solidFill>
                  <a:srgbClr val="0070c0"/>
                </a:solidFill>
                <a:latin typeface="RHOCPP+ComicSansMS-Bold"/>
                <a:cs typeface="RHOCPP+ComicSansMS-Bold"/>
              </a:rPr>
              <a:t>UNA</a:t>
            </a:r>
          </a:p>
          <a:p>
            <a:pPr marL="688974" marR="0">
              <a:lnSpc>
                <a:spcPts val="1875"/>
              </a:lnSpc>
              <a:spcBef>
                <a:spcPts val="18"/>
              </a:spcBef>
              <a:spcAft>
                <a:spcPts val="0"/>
              </a:spcAft>
            </a:pPr>
            <a:r>
              <a:rPr dirty="0" sz="1800" b="1">
                <a:solidFill>
                  <a:srgbClr val="0070c0"/>
                </a:solidFill>
                <a:latin typeface="RHOCPP+ComicSansMS-Bold"/>
                <a:cs typeface="RHOCPP+ComicSansMS-Bold"/>
              </a:rPr>
              <a:t>ETAPA</a:t>
            </a:r>
            <a:r>
              <a:rPr dirty="0" sz="1800" b="1">
                <a:solidFill>
                  <a:srgbClr val="0070c0"/>
                </a:solidFill>
                <a:latin typeface="RHOCPP+ComicSansMS-Bold"/>
                <a:cs typeface="RHOCPP+ComicSansMS-Bold"/>
              </a:rPr>
              <a:t> </a:t>
            </a:r>
            <a:r>
              <a:rPr dirty="0" sz="1800" b="1">
                <a:solidFill>
                  <a:srgbClr val="0070c0"/>
                </a:solidFill>
                <a:latin typeface="RHOCPP+ComicSansMS-Bold"/>
                <a:cs typeface="RHOCPP+ComicSansMS-Bold"/>
              </a:rPr>
              <a:t>MUY</a:t>
            </a:r>
            <a:r>
              <a:rPr dirty="0" sz="1800" b="1">
                <a:solidFill>
                  <a:srgbClr val="0070c0"/>
                </a:solidFill>
                <a:latin typeface="RHOCPP+ComicSansMS-Bold"/>
                <a:cs typeface="RHOCPP+ComicSansMS-Bold"/>
              </a:rPr>
              <a:t> </a:t>
            </a:r>
            <a:r>
              <a:rPr dirty="0" sz="1800" b="1">
                <a:solidFill>
                  <a:srgbClr val="0070c0"/>
                </a:solidFill>
                <a:latin typeface="RHOCPP+ComicSansMS-Bold"/>
                <a:cs typeface="RHOCPP+ComicSansMS-Bold"/>
              </a:rPr>
              <a:t>IMPORTANTE</a:t>
            </a:r>
            <a:r>
              <a:rPr dirty="0" sz="1800" spc="778" b="1">
                <a:solidFill>
                  <a:srgbClr val="0070c0"/>
                </a:solidFill>
                <a:latin typeface="RHOCPP+ComicSansMS-Bold"/>
                <a:cs typeface="RHOCPP+ComicSansMS-Bold"/>
              </a:rPr>
              <a:t> </a:t>
            </a:r>
            <a:r>
              <a:rPr dirty="0" sz="1800" b="1">
                <a:solidFill>
                  <a:srgbClr val="0070c0"/>
                </a:solidFill>
                <a:latin typeface="RHOCPP+ComicSansMS-Bold"/>
                <a:cs typeface="RHOCPP+ComicSansMS-Bold"/>
              </a:rPr>
              <a:t>EN</a:t>
            </a:r>
            <a:r>
              <a:rPr dirty="0" sz="1800" b="1">
                <a:solidFill>
                  <a:srgbClr val="0070c0"/>
                </a:solidFill>
                <a:latin typeface="RHOCPP+ComicSansMS-Bold"/>
                <a:cs typeface="RHOCPP+ComicSansMS-Bold"/>
              </a:rPr>
              <a:t> </a:t>
            </a:r>
            <a:r>
              <a:rPr dirty="0" sz="1800" b="1">
                <a:solidFill>
                  <a:srgbClr val="0070c0"/>
                </a:solidFill>
                <a:latin typeface="RHOCPP+ComicSansMS-Bold"/>
                <a:cs typeface="RHOCPP+ComicSansMS-Bold"/>
              </a:rPr>
              <a:t>SU</a:t>
            </a:r>
            <a:r>
              <a:rPr dirty="0" sz="1800" b="1">
                <a:solidFill>
                  <a:srgbClr val="0070c0"/>
                </a:solidFill>
                <a:latin typeface="RHOCPP+ComicSansMS-Bold"/>
                <a:cs typeface="RHOCPP+ComicSansMS-Bold"/>
              </a:rPr>
              <a:t> </a:t>
            </a:r>
            <a:r>
              <a:rPr dirty="0" sz="1800" b="1">
                <a:solidFill>
                  <a:srgbClr val="0070c0"/>
                </a:solidFill>
                <a:latin typeface="RHOCPP+ComicSansMS-Bold"/>
                <a:cs typeface="RHOCPP+ComicSansMS-Bold"/>
              </a:rPr>
              <a:t>VIDA: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86679" y="1153415"/>
            <a:ext cx="4603555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0000"/>
                </a:solidFill>
                <a:latin typeface="RHOCPP+ComicSansMS-Bold"/>
                <a:cs typeface="RHOCPP+ComicSansMS-Bold"/>
              </a:rPr>
              <a:t>SU</a:t>
            </a:r>
            <a:r>
              <a:rPr dirty="0" sz="1800" b="1">
                <a:solidFill>
                  <a:srgbClr val="ff0000"/>
                </a:solidFill>
                <a:latin typeface="RHOCPP+ComicSansMS-Bold"/>
                <a:cs typeface="RHOCPP+ComicSansMS-Bold"/>
              </a:rPr>
              <a:t> </a:t>
            </a:r>
            <a:r>
              <a:rPr dirty="0" sz="1800" b="1">
                <a:solidFill>
                  <a:srgbClr val="ff0000"/>
                </a:solidFill>
                <a:latin typeface="RHOCPP+ComicSansMS-Bold"/>
                <a:cs typeface="RHOCPP+ComicSansMS-Bold"/>
              </a:rPr>
              <a:t>INCORPORACIÓN</a:t>
            </a:r>
            <a:r>
              <a:rPr dirty="0" sz="1800" b="1">
                <a:solidFill>
                  <a:srgbClr val="ff0000"/>
                </a:solidFill>
                <a:latin typeface="RHOCPP+ComicSansMS-Bold"/>
                <a:cs typeface="RHOCPP+ComicSansMS-Bold"/>
              </a:rPr>
              <a:t> </a:t>
            </a:r>
            <a:r>
              <a:rPr dirty="0" sz="1800" b="1">
                <a:solidFill>
                  <a:srgbClr val="ff0000"/>
                </a:solidFill>
                <a:latin typeface="RHOCPP+ComicSansMS-Bold"/>
                <a:cs typeface="RHOCPP+ComicSansMS-Bold"/>
              </a:rPr>
              <a:t>AL</a:t>
            </a:r>
            <a:r>
              <a:rPr dirty="0" sz="1800" b="1">
                <a:solidFill>
                  <a:srgbClr val="ff0000"/>
                </a:solidFill>
                <a:latin typeface="RHOCPP+ComicSansMS-Bold"/>
                <a:cs typeface="RHOCPP+ComicSansMS-Bold"/>
              </a:rPr>
              <a:t> </a:t>
            </a:r>
            <a:r>
              <a:rPr dirty="0" sz="1800" b="1">
                <a:solidFill>
                  <a:srgbClr val="ff0000"/>
                </a:solidFill>
                <a:latin typeface="RHOCPP+ComicSansMS-Bold"/>
                <a:cs typeface="RHOCPP+ComicSansMS-Bold"/>
              </a:rPr>
              <a:t>COLEGIO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21255" y="2167921"/>
            <a:ext cx="2312094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RHOCPP+ComicSansMS-Bold"/>
                <a:cs typeface="RHOCPP+ComicSansMS-Bold"/>
              </a:rPr>
              <a:t>NUESTRO</a:t>
            </a:r>
          </a:p>
          <a:p>
            <a:pPr marL="427831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RHOCPP+ComicSansMS-Bold"/>
                <a:cs typeface="RHOCPP+ComicSansMS-Bold"/>
              </a:rPr>
              <a:t>COLE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036859" y="2577088"/>
            <a:ext cx="895350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Donde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55497" y="2604958"/>
            <a:ext cx="2292946" cy="15271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En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el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que</a:t>
            </a:r>
            <a:r>
              <a:rPr dirty="0" sz="1600" spc="951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los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niños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y</a:t>
            </a:r>
          </a:p>
          <a:p>
            <a:pPr marL="172243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niñas</a:t>
            </a:r>
            <a:r>
              <a:rPr dirty="0" sz="1600" spc="475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van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a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pasar</a:t>
            </a:r>
          </a:p>
          <a:p>
            <a:pPr marL="53181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muchas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horas,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en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un</a:t>
            </a:r>
          </a:p>
          <a:p>
            <a:pPr marL="103981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ambiente</a:t>
            </a:r>
            <a:r>
              <a:rPr dirty="0" sz="1600" spc="475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seguro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y</a:t>
            </a:r>
          </a:p>
          <a:p>
            <a:pPr marL="288131" marR="0">
              <a:lnSpc>
                <a:spcPts val="1875"/>
              </a:lnSpc>
              <a:spcBef>
                <a:spcPts val="317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lleno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de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cariño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462978" y="2820928"/>
            <a:ext cx="2040509" cy="17357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1618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aprenderán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a</a:t>
            </a:r>
          </a:p>
          <a:p>
            <a:pPr marL="100806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relacionarse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con</a:t>
            </a:r>
          </a:p>
          <a:p>
            <a:pPr marL="265112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otros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niños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y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niñas,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aprendiendo</a:t>
            </a:r>
          </a:p>
          <a:p>
            <a:pPr marL="5080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normas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sociales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y</a:t>
            </a:r>
          </a:p>
          <a:p>
            <a:pPr marL="531812" marR="0">
              <a:lnSpc>
                <a:spcPts val="1667"/>
              </a:lnSpc>
              <a:spcBef>
                <a:spcPts val="25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valores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616172" y="4283968"/>
            <a:ext cx="1735236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fundamentales.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305014" y="4829770"/>
            <a:ext cx="1990286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Que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les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ayudará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373016" y="4972354"/>
            <a:ext cx="4362273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Donde</a:t>
            </a:r>
            <a:r>
              <a:rPr dirty="0" sz="1600" spc="475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a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través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de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la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actividad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lúdica,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la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205002" y="5073610"/>
            <a:ext cx="2194054" cy="10042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ser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autónomos/as</a:t>
            </a:r>
            <a:r>
              <a:rPr dirty="0" sz="1600" spc="475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y</a:t>
            </a:r>
          </a:p>
          <a:p>
            <a:pPr marL="229393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a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valerse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por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sí</a:t>
            </a:r>
          </a:p>
          <a:p>
            <a:pPr marL="426243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mismos/as,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975347" y="5216194"/>
            <a:ext cx="5276694" cy="17357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3037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observación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,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manipulación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y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experimentación</a:t>
            </a:r>
          </a:p>
          <a:p>
            <a:pPr marL="182562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descubrirán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muchas</a:t>
            </a:r>
            <a:r>
              <a:rPr dirty="0" sz="1600" spc="475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cosas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como: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conocer</a:t>
            </a:r>
            <a:r>
              <a:rPr dirty="0" sz="1600" spc="476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su</a:t>
            </a:r>
          </a:p>
          <a:p>
            <a:pPr marL="402431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cuerpo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y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desarrollar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su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psicomotricidad,</a:t>
            </a:r>
          </a:p>
          <a:p>
            <a:pPr marL="48418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desarrollar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su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percepción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,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memoria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y</a:t>
            </a:r>
            <a:r>
              <a:rPr dirty="0" sz="1600" spc="475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atención,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desarrollar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su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conocimiento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sobre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el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entorno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que</a:t>
            </a:r>
          </a:p>
          <a:p>
            <a:pPr marL="1844675" marR="0">
              <a:lnSpc>
                <a:spcPts val="1667"/>
              </a:lnSpc>
              <a:spcBef>
                <a:spcPts val="25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le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rodea…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485989" y="5805131"/>
            <a:ext cx="1631293" cy="760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reforzando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su</a:t>
            </a:r>
          </a:p>
          <a:p>
            <a:pPr marL="12065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autoestima.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728674"/>
            <a:ext cx="7058087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f0000"/>
                </a:solidFill>
                <a:latin typeface="RBAWEJ+Calibri-Light"/>
                <a:cs typeface="RBAWEJ+Calibri-Light"/>
              </a:rPr>
              <a:t>CADA</a:t>
            </a:r>
            <a:r>
              <a:rPr dirty="0" sz="4400">
                <a:solidFill>
                  <a:srgbClr val="ff0000"/>
                </a:solidFill>
                <a:latin typeface="RBAWEJ+Calibri-Light"/>
                <a:cs typeface="RBAWEJ+Calibri-Light"/>
              </a:rPr>
              <a:t> </a:t>
            </a:r>
            <a:r>
              <a:rPr dirty="0" sz="4400">
                <a:solidFill>
                  <a:srgbClr val="ff0000"/>
                </a:solidFill>
                <a:latin typeface="RBAWEJ+Calibri-Light"/>
                <a:cs typeface="RBAWEJ+Calibri-Light"/>
              </a:rPr>
              <a:t>DÍA</a:t>
            </a:r>
            <a:r>
              <a:rPr dirty="0" sz="4400">
                <a:solidFill>
                  <a:srgbClr val="ff0000"/>
                </a:solidFill>
                <a:latin typeface="RBAWEJ+Calibri-Light"/>
                <a:cs typeface="RBAWEJ+Calibri-Light"/>
              </a:rPr>
              <a:t> </a:t>
            </a:r>
            <a:r>
              <a:rPr dirty="0" sz="4400">
                <a:solidFill>
                  <a:srgbClr val="ff0000"/>
                </a:solidFill>
                <a:latin typeface="RBAWEJ+Calibri-Light"/>
                <a:cs typeface="RBAWEJ+Calibri-Light"/>
              </a:rPr>
              <a:t>UN</a:t>
            </a:r>
            <a:r>
              <a:rPr dirty="0" sz="4400">
                <a:solidFill>
                  <a:srgbClr val="ff0000"/>
                </a:solidFill>
                <a:latin typeface="RBAWEJ+Calibri-Light"/>
                <a:cs typeface="RBAWEJ+Calibri-Light"/>
              </a:rPr>
              <a:t> </a:t>
            </a:r>
            <a:r>
              <a:rPr dirty="0" sz="4400">
                <a:solidFill>
                  <a:srgbClr val="ff0000"/>
                </a:solidFill>
                <a:latin typeface="RBAWEJ+Calibri-Light"/>
                <a:cs typeface="RBAWEJ+Calibri-Light"/>
              </a:rPr>
              <a:t>NUEVO</a:t>
            </a:r>
            <a:r>
              <a:rPr dirty="0" sz="4400">
                <a:solidFill>
                  <a:srgbClr val="ff0000"/>
                </a:solidFill>
                <a:latin typeface="RBAWEJ+Calibri-Light"/>
                <a:cs typeface="RBAWEJ+Calibri-Light"/>
              </a:rPr>
              <a:t> </a:t>
            </a:r>
            <a:r>
              <a:rPr dirty="0" sz="4400">
                <a:solidFill>
                  <a:srgbClr val="ff0000"/>
                </a:solidFill>
                <a:latin typeface="RBAWEJ+Calibri-Light"/>
                <a:cs typeface="RBAWEJ+Calibri-Light"/>
              </a:rPr>
              <a:t>RETO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44448" y="755877"/>
            <a:ext cx="11280106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00ff"/>
                </a:solidFill>
                <a:latin typeface="RBAWEJ+Calibri-Light"/>
                <a:cs typeface="RBAWEJ+Calibri-Light"/>
              </a:rPr>
              <a:t>DESARROLLANDO</a:t>
            </a:r>
            <a:r>
              <a:rPr dirty="0" sz="4000">
                <a:solidFill>
                  <a:srgbClr val="ff00ff"/>
                </a:solidFill>
                <a:latin typeface="RBAWEJ+Calibri-Light"/>
                <a:cs typeface="RBAWEJ+Calibri-Light"/>
              </a:rPr>
              <a:t> </a:t>
            </a:r>
            <a:r>
              <a:rPr dirty="0" sz="4000">
                <a:solidFill>
                  <a:srgbClr val="ff00ff"/>
                </a:solidFill>
                <a:latin typeface="RBAWEJ+Calibri-Light"/>
                <a:cs typeface="RBAWEJ+Calibri-Light"/>
              </a:rPr>
              <a:t>NUESTRAS</a:t>
            </a:r>
            <a:r>
              <a:rPr dirty="0" sz="4000">
                <a:solidFill>
                  <a:srgbClr val="ff00ff"/>
                </a:solidFill>
                <a:latin typeface="RBAWEJ+Calibri-Light"/>
                <a:cs typeface="RBAWEJ+Calibri-Light"/>
              </a:rPr>
              <a:t> </a:t>
            </a:r>
            <a:r>
              <a:rPr dirty="0" sz="4000">
                <a:solidFill>
                  <a:srgbClr val="ff00ff"/>
                </a:solidFill>
                <a:latin typeface="RBAWEJ+Calibri-Light"/>
                <a:cs typeface="RBAWEJ+Calibri-Light"/>
              </a:rPr>
              <a:t>POTENCIALIDADES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10406" y="478884"/>
            <a:ext cx="10674868" cy="20239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8e40"/>
                </a:solidFill>
                <a:latin typeface="RBAWEJ+Calibri-Light"/>
                <a:cs typeface="RBAWEJ+Calibri-Light"/>
              </a:rPr>
              <a:t>CON</a:t>
            </a:r>
            <a:r>
              <a:rPr dirty="0" sz="4400">
                <a:solidFill>
                  <a:srgbClr val="008e40"/>
                </a:solidFill>
                <a:latin typeface="RBAWEJ+Calibri-Light"/>
                <a:cs typeface="RBAWEJ+Calibri-Light"/>
              </a:rPr>
              <a:t> </a:t>
            </a:r>
            <a:r>
              <a:rPr dirty="0" sz="4400">
                <a:solidFill>
                  <a:srgbClr val="008e40"/>
                </a:solidFill>
                <a:latin typeface="RBAWEJ+Calibri-Light"/>
                <a:cs typeface="RBAWEJ+Calibri-Light"/>
              </a:rPr>
              <a:t>MUCHA</a:t>
            </a:r>
            <a:r>
              <a:rPr dirty="0" sz="4400">
                <a:solidFill>
                  <a:srgbClr val="008e40"/>
                </a:solidFill>
                <a:latin typeface="RBAWEJ+Calibri-Light"/>
                <a:cs typeface="RBAWEJ+Calibri-Light"/>
              </a:rPr>
              <a:t> </a:t>
            </a:r>
            <a:r>
              <a:rPr dirty="0" sz="4400">
                <a:solidFill>
                  <a:srgbClr val="008e40"/>
                </a:solidFill>
                <a:latin typeface="RBAWEJ+Calibri-Light"/>
                <a:cs typeface="RBAWEJ+Calibri-Light"/>
              </a:rPr>
              <a:t>ILUSIÓN</a:t>
            </a:r>
            <a:r>
              <a:rPr dirty="0" sz="4400">
                <a:solidFill>
                  <a:srgbClr val="008e40"/>
                </a:solidFill>
                <a:latin typeface="RBAWEJ+Calibri-Light"/>
                <a:cs typeface="RBAWEJ+Calibri-Light"/>
              </a:rPr>
              <a:t> </a:t>
            </a:r>
            <a:r>
              <a:rPr dirty="0" sz="4400">
                <a:solidFill>
                  <a:srgbClr val="008e40"/>
                </a:solidFill>
                <a:latin typeface="RBAWEJ+Calibri-Light"/>
                <a:cs typeface="RBAWEJ+Calibri-Light"/>
              </a:rPr>
              <a:t>Y</a:t>
            </a:r>
            <a:r>
              <a:rPr dirty="0" sz="4400">
                <a:solidFill>
                  <a:srgbClr val="008e40"/>
                </a:solidFill>
                <a:latin typeface="RBAWEJ+Calibri-Light"/>
                <a:cs typeface="RBAWEJ+Calibri-Light"/>
              </a:rPr>
              <a:t> </a:t>
            </a:r>
            <a:r>
              <a:rPr dirty="0" sz="4400">
                <a:solidFill>
                  <a:srgbClr val="008e40"/>
                </a:solidFill>
                <a:latin typeface="RBAWEJ+Calibri-Light"/>
                <a:cs typeface="RBAWEJ+Calibri-Light"/>
              </a:rPr>
              <a:t>ESFUERZO</a:t>
            </a:r>
            <a:r>
              <a:rPr dirty="0" sz="4400">
                <a:solidFill>
                  <a:srgbClr val="008e40"/>
                </a:solidFill>
                <a:latin typeface="RBAWEJ+Calibri-Light"/>
                <a:cs typeface="RBAWEJ+Calibri-Light"/>
              </a:rPr>
              <a:t> </a:t>
            </a:r>
            <a:r>
              <a:rPr dirty="0" sz="4400">
                <a:solidFill>
                  <a:srgbClr val="008e40"/>
                </a:solidFill>
                <a:latin typeface="RBAWEJ+Calibri-Light"/>
                <a:cs typeface="RBAWEJ+Calibri-Light"/>
              </a:rPr>
              <a:t>NOS</a:t>
            </a:r>
          </a:p>
          <a:p>
            <a:pPr marL="0" marR="0">
              <a:lnSpc>
                <a:spcPts val="4584"/>
              </a:lnSpc>
              <a:spcBef>
                <a:spcPts val="117"/>
              </a:spcBef>
              <a:spcAft>
                <a:spcPts val="0"/>
              </a:spcAft>
            </a:pPr>
            <a:r>
              <a:rPr dirty="0" sz="4400">
                <a:solidFill>
                  <a:srgbClr val="008e40"/>
                </a:solidFill>
                <a:latin typeface="RBAWEJ+Calibri-Light"/>
                <a:cs typeface="RBAWEJ+Calibri-Light"/>
              </a:rPr>
              <a:t>PREPARAMOS</a:t>
            </a:r>
            <a:r>
              <a:rPr dirty="0" sz="4400">
                <a:solidFill>
                  <a:srgbClr val="008e40"/>
                </a:solidFill>
                <a:latin typeface="RBAWEJ+Calibri-Light"/>
                <a:cs typeface="RBAWEJ+Calibri-Light"/>
              </a:rPr>
              <a:t> </a:t>
            </a:r>
            <a:r>
              <a:rPr dirty="0" sz="4400">
                <a:solidFill>
                  <a:srgbClr val="008e40"/>
                </a:solidFill>
                <a:latin typeface="RBAWEJ+Calibri-Light"/>
                <a:cs typeface="RBAWEJ+Calibri-Light"/>
              </a:rPr>
              <a:t>PARA</a:t>
            </a:r>
            <a:r>
              <a:rPr dirty="0" sz="4400">
                <a:solidFill>
                  <a:srgbClr val="008e40"/>
                </a:solidFill>
                <a:latin typeface="RBAWEJ+Calibri-Light"/>
                <a:cs typeface="RBAWEJ+Calibri-Light"/>
              </a:rPr>
              <a:t> </a:t>
            </a:r>
            <a:r>
              <a:rPr dirty="0" sz="4400">
                <a:solidFill>
                  <a:srgbClr val="008e40"/>
                </a:solidFill>
                <a:latin typeface="RBAWEJ+Calibri-Light"/>
                <a:cs typeface="RBAWEJ+Calibri-Light"/>
              </a:rPr>
              <a:t>EL</a:t>
            </a:r>
            <a:r>
              <a:rPr dirty="0" sz="4400">
                <a:solidFill>
                  <a:srgbClr val="008e40"/>
                </a:solidFill>
                <a:latin typeface="RBAWEJ+Calibri-Light"/>
                <a:cs typeface="RBAWEJ+Calibri-Light"/>
              </a:rPr>
              <a:t> </a:t>
            </a:r>
            <a:r>
              <a:rPr dirty="0" sz="4400">
                <a:solidFill>
                  <a:srgbClr val="008e40"/>
                </a:solidFill>
                <a:latin typeface="RBAWEJ+Calibri-Light"/>
                <a:cs typeface="RBAWEJ+Calibri-Light"/>
              </a:rPr>
              <a:t>PASO</a:t>
            </a:r>
            <a:r>
              <a:rPr dirty="0" sz="4400">
                <a:solidFill>
                  <a:srgbClr val="008e40"/>
                </a:solidFill>
                <a:latin typeface="RBAWEJ+Calibri-Light"/>
                <a:cs typeface="RBAWEJ+Calibri-Light"/>
              </a:rPr>
              <a:t> </a:t>
            </a:r>
            <a:r>
              <a:rPr dirty="0" sz="4400">
                <a:solidFill>
                  <a:srgbClr val="008e40"/>
                </a:solidFill>
                <a:latin typeface="RBAWEJ+Calibri-Light"/>
                <a:cs typeface="RBAWEJ+Calibri-Light"/>
              </a:rPr>
              <a:t>A</a:t>
            </a:r>
            <a:r>
              <a:rPr dirty="0" sz="4400">
                <a:solidFill>
                  <a:srgbClr val="008e40"/>
                </a:solidFill>
                <a:latin typeface="RBAWEJ+Calibri-Light"/>
                <a:cs typeface="RBAWEJ+Calibri-Light"/>
              </a:rPr>
              <a:t> </a:t>
            </a:r>
            <a:r>
              <a:rPr dirty="0" sz="4400">
                <a:solidFill>
                  <a:srgbClr val="008e40"/>
                </a:solidFill>
                <a:latin typeface="RBAWEJ+Calibri-Light"/>
                <a:cs typeface="RBAWEJ+Calibri-Light"/>
              </a:rPr>
              <a:t>PRIMARIA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14901" y="478919"/>
            <a:ext cx="7739639" cy="11039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70c0"/>
                </a:solidFill>
                <a:latin typeface="RCKKGS+ComicSansMS"/>
                <a:cs typeface="RCKKGS+ComicSansMS"/>
              </a:rPr>
              <a:t>CON</a:t>
            </a:r>
            <a:r>
              <a:rPr dirty="0" sz="2400">
                <a:solidFill>
                  <a:srgbClr val="0070c0"/>
                </a:solidFill>
                <a:latin typeface="RCKKGS+ComicSansMS"/>
                <a:cs typeface="RCKKGS+ComicSansMS"/>
              </a:rPr>
              <a:t> </a:t>
            </a:r>
            <a:r>
              <a:rPr dirty="0" sz="2400">
                <a:solidFill>
                  <a:srgbClr val="0070c0"/>
                </a:solidFill>
                <a:latin typeface="RCKKGS+ComicSansMS"/>
                <a:cs typeface="RCKKGS+ComicSansMS"/>
              </a:rPr>
              <a:t>NUESTRA</a:t>
            </a:r>
            <a:r>
              <a:rPr dirty="0" sz="2400">
                <a:solidFill>
                  <a:srgbClr val="0070c0"/>
                </a:solidFill>
                <a:latin typeface="RCKKGS+ComicSansMS"/>
                <a:cs typeface="RCKKGS+ComicSansMS"/>
              </a:rPr>
              <a:t> </a:t>
            </a:r>
            <a:r>
              <a:rPr dirty="0" sz="2400">
                <a:solidFill>
                  <a:srgbClr val="0070c0"/>
                </a:solidFill>
                <a:latin typeface="RCKKGS+ComicSansMS"/>
                <a:cs typeface="RCKKGS+ComicSansMS"/>
              </a:rPr>
              <a:t>INTERVENCIÓN</a:t>
            </a:r>
            <a:r>
              <a:rPr dirty="0" sz="2400">
                <a:solidFill>
                  <a:srgbClr val="0070c0"/>
                </a:solidFill>
                <a:latin typeface="RCKKGS+ComicSansMS"/>
                <a:cs typeface="RCKKGS+ComicSansMS"/>
              </a:rPr>
              <a:t> </a:t>
            </a:r>
            <a:r>
              <a:rPr dirty="0" sz="2400">
                <a:solidFill>
                  <a:srgbClr val="0070c0"/>
                </a:solidFill>
                <a:latin typeface="RCKKGS+ComicSansMS"/>
                <a:cs typeface="RCKKGS+ComicSansMS"/>
              </a:rPr>
              <a:t>EDUCATIVA</a:t>
            </a:r>
          </a:p>
          <a:p>
            <a:pPr marL="2117724" marR="0">
              <a:lnSpc>
                <a:spcPts val="2500"/>
              </a:lnSpc>
              <a:spcBef>
                <a:spcPts val="91"/>
              </a:spcBef>
              <a:spcAft>
                <a:spcPts val="0"/>
              </a:spcAft>
            </a:pPr>
            <a:r>
              <a:rPr dirty="0" sz="2400">
                <a:solidFill>
                  <a:srgbClr val="0070c0"/>
                </a:solidFill>
                <a:latin typeface="RCKKGS+ComicSansMS"/>
                <a:cs typeface="RCKKGS+ComicSansMS"/>
              </a:rPr>
              <a:t>PRETENDEMOS</a:t>
            </a:r>
            <a:r>
              <a:rPr dirty="0" sz="2400" spc="20">
                <a:solidFill>
                  <a:srgbClr val="0070c0"/>
                </a:solidFill>
                <a:latin typeface="RCKKGS+ComicSansMS"/>
                <a:cs typeface="RCKKGS+ComicSansMS"/>
              </a:rPr>
              <a:t> </a:t>
            </a:r>
            <a:r>
              <a:rPr dirty="0" sz="2400">
                <a:solidFill>
                  <a:srgbClr val="ff0000"/>
                </a:solidFill>
                <a:latin typeface="RCKKGS+ComicSansMS"/>
                <a:cs typeface="RCKKGS+ComicSansMS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00489" y="1456297"/>
            <a:ext cx="10057254" cy="11638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CONTRIBUIR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AL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DESARROLLO</a:t>
            </a:r>
            <a:r>
              <a:rPr dirty="0" sz="2000" spc="595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INTEGRAL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DE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NUESTRO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ALUMNADO,</a:t>
            </a:r>
          </a:p>
          <a:p>
            <a:pPr marL="1783556" marR="0">
              <a:lnSpc>
                <a:spcPts val="2083"/>
              </a:lnSpc>
              <a:spcBef>
                <a:spcPts val="199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EN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UN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CLIMA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DE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AFECTO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Y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SEGURIDAD,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07945" y="2619618"/>
            <a:ext cx="4299525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DONDE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LOS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NIÑOS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Y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NIÑAS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86264" y="3264778"/>
            <a:ext cx="8946252" cy="1290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APRENDAN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A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TRAVÉS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DE</a:t>
            </a:r>
            <a:r>
              <a:rPr dirty="0" sz="2000" spc="595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UNA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VARIEDAD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DE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EXPERIENCIAS</a:t>
            </a:r>
          </a:p>
          <a:p>
            <a:pPr marL="901700" marR="0">
              <a:lnSpc>
                <a:spcPts val="2083"/>
              </a:lnSpc>
              <a:spcBef>
                <a:spcPts val="299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QUE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LES</a:t>
            </a:r>
            <a:r>
              <a:rPr dirty="0" sz="2000" spc="595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MOTIVEN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HACIA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EL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APRENDIZAJE</a:t>
            </a:r>
            <a:r>
              <a:rPr dirty="0" sz="2000" spc="594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2000">
                <a:solidFill>
                  <a:srgbClr val="000000"/>
                </a:solidFill>
                <a:latin typeface="RCKKGS+ComicSansMS"/>
                <a:cs typeface="RCKKGS+ComicSansMS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85149" y="1274948"/>
            <a:ext cx="7868064" cy="2207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000000"/>
                </a:solidFill>
                <a:latin typeface="RCKKGS+ComicSansMS"/>
                <a:cs typeface="RCKKGS+ComicSansMS"/>
              </a:rPr>
              <a:t>PASAMOS</a:t>
            </a:r>
            <a:r>
              <a:rPr dirty="0" sz="48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4800">
                <a:solidFill>
                  <a:srgbClr val="000000"/>
                </a:solidFill>
                <a:latin typeface="RCKKGS+ComicSansMS"/>
                <a:cs typeface="RCKKGS+ComicSansMS"/>
              </a:rPr>
              <a:t>A</a:t>
            </a:r>
            <a:r>
              <a:rPr dirty="0" sz="48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4800">
                <a:solidFill>
                  <a:srgbClr val="000000"/>
                </a:solidFill>
                <a:latin typeface="RCKKGS+ComicSansMS"/>
                <a:cs typeface="RCKKGS+ComicSansMS"/>
              </a:rPr>
              <a:t>CONOCER</a:t>
            </a:r>
          </a:p>
          <a:p>
            <a:pPr marL="1035844" marR="0">
              <a:lnSpc>
                <a:spcPts val="5001"/>
              </a:lnSpc>
              <a:spcBef>
                <a:spcPts val="182"/>
              </a:spcBef>
              <a:spcAft>
                <a:spcPts val="0"/>
              </a:spcAft>
            </a:pPr>
            <a:r>
              <a:rPr dirty="0" sz="4800">
                <a:solidFill>
                  <a:srgbClr val="000000"/>
                </a:solidFill>
                <a:latin typeface="RCKKGS+ComicSansMS"/>
                <a:cs typeface="RCKKGS+ComicSansMS"/>
              </a:rPr>
              <a:t>NUESTRO</a:t>
            </a:r>
            <a:r>
              <a:rPr dirty="0" sz="48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4800">
                <a:solidFill>
                  <a:srgbClr val="000000"/>
                </a:solidFill>
                <a:latin typeface="RCKKGS+ComicSansMS"/>
                <a:cs typeface="RCKKGS+ComicSansMS"/>
              </a:rPr>
              <a:t>COLE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66719" y="895031"/>
            <a:ext cx="9216489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70c0"/>
                </a:solidFill>
                <a:latin typeface="RCKKGS+ComicSansMS"/>
                <a:cs typeface="RCKKGS+ComicSansMS"/>
              </a:rPr>
              <a:t>PASAMOS</a:t>
            </a:r>
            <a:r>
              <a:rPr dirty="0" sz="2000">
                <a:solidFill>
                  <a:srgbClr val="0070c0"/>
                </a:solidFill>
                <a:latin typeface="RCKKGS+ComicSansMS"/>
                <a:cs typeface="RCKKGS+ComicSansMS"/>
              </a:rPr>
              <a:t> </a:t>
            </a:r>
            <a:r>
              <a:rPr dirty="0" sz="2000">
                <a:solidFill>
                  <a:srgbClr val="0070c0"/>
                </a:solidFill>
                <a:latin typeface="RCKKGS+ComicSansMS"/>
                <a:cs typeface="RCKKGS+ComicSansMS"/>
              </a:rPr>
              <a:t>A</a:t>
            </a:r>
            <a:r>
              <a:rPr dirty="0" sz="2000">
                <a:solidFill>
                  <a:srgbClr val="0070c0"/>
                </a:solidFill>
                <a:latin typeface="RCKKGS+ComicSansMS"/>
                <a:cs typeface="RCKKGS+ComicSansMS"/>
              </a:rPr>
              <a:t> </a:t>
            </a:r>
            <a:r>
              <a:rPr dirty="0" sz="2000">
                <a:solidFill>
                  <a:srgbClr val="0070c0"/>
                </a:solidFill>
                <a:latin typeface="RCKKGS+ComicSansMS"/>
                <a:cs typeface="RCKKGS+ComicSansMS"/>
              </a:rPr>
              <a:t>CONTAROS</a:t>
            </a:r>
            <a:r>
              <a:rPr dirty="0" sz="2000">
                <a:solidFill>
                  <a:srgbClr val="0070c0"/>
                </a:solidFill>
                <a:latin typeface="RCKKGS+ComicSansMS"/>
                <a:cs typeface="RCKKGS+ComicSansMS"/>
              </a:rPr>
              <a:t> </a:t>
            </a:r>
            <a:r>
              <a:rPr dirty="0" sz="2000">
                <a:solidFill>
                  <a:srgbClr val="0070c0"/>
                </a:solidFill>
                <a:latin typeface="RCKKGS+ComicSansMS"/>
                <a:cs typeface="RCKKGS+ComicSansMS"/>
              </a:rPr>
              <a:t>UN</a:t>
            </a:r>
            <a:r>
              <a:rPr dirty="0" sz="2000">
                <a:solidFill>
                  <a:srgbClr val="0070c0"/>
                </a:solidFill>
                <a:latin typeface="RCKKGS+ComicSansMS"/>
                <a:cs typeface="RCKKGS+ComicSansMS"/>
              </a:rPr>
              <a:t> </a:t>
            </a:r>
            <a:r>
              <a:rPr dirty="0" sz="2000">
                <a:solidFill>
                  <a:srgbClr val="0070c0"/>
                </a:solidFill>
                <a:latin typeface="RCKKGS+ComicSansMS"/>
                <a:cs typeface="RCKKGS+ComicSansMS"/>
              </a:rPr>
              <a:t>POQUITO</a:t>
            </a:r>
            <a:r>
              <a:rPr dirty="0" sz="2000">
                <a:solidFill>
                  <a:srgbClr val="0070c0"/>
                </a:solidFill>
                <a:latin typeface="RCKKGS+ComicSansMS"/>
                <a:cs typeface="RCKKGS+ComicSansMS"/>
              </a:rPr>
              <a:t> </a:t>
            </a:r>
            <a:r>
              <a:rPr dirty="0" sz="2000">
                <a:solidFill>
                  <a:srgbClr val="0070c0"/>
                </a:solidFill>
                <a:latin typeface="RCKKGS+ComicSansMS"/>
                <a:cs typeface="RCKKGS+ComicSansMS"/>
              </a:rPr>
              <a:t>MÁS</a:t>
            </a:r>
            <a:r>
              <a:rPr dirty="0" sz="2000">
                <a:solidFill>
                  <a:srgbClr val="0070c0"/>
                </a:solidFill>
                <a:latin typeface="RCKKGS+ComicSansMS"/>
                <a:cs typeface="RCKKGS+ComicSansMS"/>
              </a:rPr>
              <a:t> </a:t>
            </a:r>
            <a:r>
              <a:rPr dirty="0" sz="2000">
                <a:solidFill>
                  <a:srgbClr val="0070c0"/>
                </a:solidFill>
                <a:latin typeface="RCKKGS+ComicSansMS"/>
                <a:cs typeface="RCKKGS+ComicSansMS"/>
              </a:rPr>
              <a:t>DE</a:t>
            </a:r>
            <a:r>
              <a:rPr dirty="0" sz="2000">
                <a:solidFill>
                  <a:srgbClr val="0070c0"/>
                </a:solidFill>
                <a:latin typeface="RCKKGS+ComicSansMS"/>
                <a:cs typeface="RCKKGS+ComicSansMS"/>
              </a:rPr>
              <a:t> </a:t>
            </a:r>
            <a:r>
              <a:rPr dirty="0" sz="2000">
                <a:solidFill>
                  <a:srgbClr val="0070c0"/>
                </a:solidFill>
                <a:latin typeface="RCKKGS+ComicSansMS"/>
                <a:cs typeface="RCKKGS+ComicSansMS"/>
              </a:rPr>
              <a:t>NUESTRO</a:t>
            </a:r>
            <a:r>
              <a:rPr dirty="0" sz="2000">
                <a:solidFill>
                  <a:srgbClr val="0070c0"/>
                </a:solidFill>
                <a:latin typeface="RCKKGS+ComicSansMS"/>
                <a:cs typeface="RCKKGS+ComicSansMS"/>
              </a:rPr>
              <a:t> </a:t>
            </a:r>
            <a:r>
              <a:rPr dirty="0" sz="2000">
                <a:solidFill>
                  <a:srgbClr val="0070c0"/>
                </a:solidFill>
                <a:latin typeface="RCKKGS+ComicSansMS"/>
                <a:cs typeface="RCKKGS+ComicSansMS"/>
              </a:rPr>
              <a:t>COLE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9857" y="1617029"/>
            <a:ext cx="10047253" cy="1678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SOMOS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EL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PRIMER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COLEGIO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DEL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SEÑORÍO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ILLESCAS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TRAS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AÑOS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ACOGER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MAYOR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PARTE</a:t>
            </a:r>
            <a:r>
              <a:rPr dirty="0" sz="1800" spc="40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NIÑOS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NIÑAS</a:t>
            </a:r>
            <a:r>
              <a:rPr dirty="0" sz="1800" spc="40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ZONA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EN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LOS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ÚLTIMOS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AÑOS</a:t>
            </a:r>
            <a:r>
              <a:rPr dirty="0" sz="1800" spc="40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CON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APERTURA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DOS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CENTROS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MÁS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1800" spc="40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POR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FIN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NUESTRO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CENTRO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ACOGE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UN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NÚMERO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ALUMNOS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IDEAL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PARA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GESTIONAR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LOS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ESPACIOS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DEL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CENTRO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PODER</a:t>
            </a:r>
            <a:r>
              <a:rPr dirty="0" sz="1800" spc="40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ADECUAR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NUESTRA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PRÁCTICA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DOCENTE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FORMA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MÁS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INDIVIDUALIZADA,</a:t>
            </a:r>
            <a:r>
              <a:rPr dirty="0" sz="1800" spc="81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ENRIQUECIENDO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CALIDAD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NUESTRA</a:t>
            </a:r>
            <a:r>
              <a:rPr dirty="0" sz="1800" spc="40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ACTUACIÓN.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49857" y="3262949"/>
            <a:ext cx="10022842" cy="1129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CONTAMOS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CON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UNA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MAYORÍA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PROFESORADO</a:t>
            </a:r>
            <a:r>
              <a:rPr dirty="0" sz="1800" spc="40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DEFINITIVO,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CON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SOBRADA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EXPERIENCIA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EN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CONTINUA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FORMACIÓN</a:t>
            </a:r>
            <a:r>
              <a:rPr dirty="0" sz="1800" spc="40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LO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QUE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PERMITE</a:t>
            </a:r>
            <a:r>
              <a:rPr dirty="0" sz="1800" spc="40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CONSOLIDAR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ACUERDOS</a:t>
            </a:r>
            <a:r>
              <a:rPr dirty="0" sz="1800" spc="40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IMPLEMENTAR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MEDIDAS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TENIENDO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EN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CUENTA</a:t>
            </a:r>
            <a:r>
              <a:rPr dirty="0" sz="1800" spc="40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LAS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ÚLTIMAS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TENDENCIAS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EDUCATIVAS.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60866" y="544543"/>
            <a:ext cx="12254280" cy="7902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3668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70c0"/>
                </a:solidFill>
                <a:latin typeface="RHOCPP+ComicSansMS-Bold"/>
                <a:cs typeface="RHOCPP+ComicSansMS-Bold"/>
              </a:rPr>
              <a:t>NUESTRO</a:t>
            </a:r>
            <a:r>
              <a:rPr dirty="0" sz="1600" b="1">
                <a:solidFill>
                  <a:srgbClr val="0070c0"/>
                </a:solidFill>
                <a:latin typeface="RHOCPP+ComicSansMS-Bold"/>
                <a:cs typeface="RHOCPP+ComicSansMS-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RHOCPP+ComicSansMS-Bold"/>
                <a:cs typeface="RHOCPP+ComicSansMS-Bold"/>
              </a:rPr>
              <a:t>MÉTODO</a:t>
            </a:r>
            <a:r>
              <a:rPr dirty="0" sz="1600" b="1">
                <a:solidFill>
                  <a:srgbClr val="0070c0"/>
                </a:solidFill>
                <a:latin typeface="RHOCPP+ComicSansMS-Bold"/>
                <a:cs typeface="RHOCPP+ComicSansMS-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RHOCPP+ComicSansMS-Bold"/>
                <a:cs typeface="RHOCPP+ComicSansMS-Bold"/>
              </a:rPr>
              <a:t>DE</a:t>
            </a:r>
            <a:r>
              <a:rPr dirty="0" sz="1600" b="1">
                <a:solidFill>
                  <a:srgbClr val="0070c0"/>
                </a:solidFill>
                <a:latin typeface="RHOCPP+ComicSansMS-Bold"/>
                <a:cs typeface="RHOCPP+ComicSansMS-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RHOCPP+ComicSansMS-Bold"/>
                <a:cs typeface="RHOCPP+ComicSansMS-Bold"/>
              </a:rPr>
              <a:t>ENSEÑANZA</a:t>
            </a:r>
            <a:r>
              <a:rPr dirty="0" sz="1600" spc="692" b="1">
                <a:solidFill>
                  <a:srgbClr val="0070c0"/>
                </a:solidFill>
                <a:latin typeface="RHOCPP+ComicSansMS-Bold"/>
                <a:cs typeface="RHOCPP+ComicSansMS-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RHOCPP+ComicSansMS-Bold"/>
                <a:cs typeface="RHOCPP+ComicSansMS-Bold"/>
              </a:rPr>
              <a:t>MIXTO</a:t>
            </a:r>
            <a:r>
              <a:rPr dirty="0" sz="1600" b="1">
                <a:solidFill>
                  <a:srgbClr val="0070c0"/>
                </a:solidFill>
                <a:latin typeface="RHOCPP+ComicSansMS-Bold"/>
                <a:cs typeface="RHOCPP+ComicSansMS-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RHOCPP+ComicSansMS-Bold"/>
                <a:cs typeface="RHOCPP+ComicSansMS-Bold"/>
              </a:rPr>
              <a:t>,</a:t>
            </a:r>
            <a:r>
              <a:rPr dirty="0" sz="1600" b="1">
                <a:solidFill>
                  <a:srgbClr val="0070c0"/>
                </a:solidFill>
                <a:latin typeface="RHOCPP+ComicSansMS-Bold"/>
                <a:cs typeface="RHOCPP+ComicSansMS-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RHOCPP+ComicSansMS-Bold"/>
                <a:cs typeface="RHOCPP+ComicSansMS-Bold"/>
              </a:rPr>
              <a:t>SE</a:t>
            </a:r>
            <a:r>
              <a:rPr dirty="0" sz="1600" b="1">
                <a:solidFill>
                  <a:srgbClr val="0070c0"/>
                </a:solidFill>
                <a:latin typeface="RHOCPP+ComicSansMS-Bold"/>
                <a:cs typeface="RHOCPP+ComicSansMS-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RHOCPP+ComicSansMS-Bold"/>
                <a:cs typeface="RHOCPP+ComicSansMS-Bold"/>
              </a:rPr>
              <a:t>ENRIQUECE</a:t>
            </a:r>
            <a:r>
              <a:rPr dirty="0" sz="1600" b="1">
                <a:solidFill>
                  <a:srgbClr val="0070c0"/>
                </a:solidFill>
                <a:latin typeface="RHOCPP+ComicSansMS-Bold"/>
                <a:cs typeface="RHOCPP+ComicSansMS-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RHOCPP+ComicSansMS-Bold"/>
                <a:cs typeface="RHOCPP+ComicSansMS-Bold"/>
              </a:rPr>
              <a:t>CON</a:t>
            </a:r>
            <a:r>
              <a:rPr dirty="0" sz="1600" b="1">
                <a:solidFill>
                  <a:srgbClr val="0070c0"/>
                </a:solidFill>
                <a:latin typeface="RHOCPP+ComicSansMS-Bold"/>
                <a:cs typeface="RHOCPP+ComicSansMS-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RHOCPP+ComicSansMS-Bold"/>
                <a:cs typeface="RHOCPP+ComicSansMS-Bold"/>
              </a:rPr>
              <a:t>DIFERENTES</a:t>
            </a:r>
            <a:r>
              <a:rPr dirty="0" sz="1600" b="1">
                <a:solidFill>
                  <a:srgbClr val="0070c0"/>
                </a:solidFill>
                <a:latin typeface="RHOCPP+ComicSansMS-Bold"/>
                <a:cs typeface="RHOCPP+ComicSansMS-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RHOCPP+ComicSansMS-Bold"/>
                <a:cs typeface="RHOCPP+ComicSansMS-Bold"/>
              </a:rPr>
              <a:t>CORRIENTES</a:t>
            </a:r>
            <a:r>
              <a:rPr dirty="0" sz="1600" b="1">
                <a:solidFill>
                  <a:srgbClr val="0070c0"/>
                </a:solidFill>
                <a:latin typeface="RHOCPP+ComicSansMS-Bold"/>
                <a:cs typeface="RHOCPP+ComicSansMS-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RHOCPP+ComicSansMS-Bold"/>
                <a:cs typeface="RHOCPP+ComicSansMS-Bold"/>
              </a:rPr>
              <a:t>DE</a:t>
            </a:r>
          </a:p>
          <a:p>
            <a:pPr marL="0" marR="0">
              <a:lnSpc>
                <a:spcPts val="2069"/>
              </a:lnSpc>
              <a:spcBef>
                <a:spcPts val="17"/>
              </a:spcBef>
              <a:spcAft>
                <a:spcPts val="0"/>
              </a:spcAft>
            </a:pPr>
            <a:r>
              <a:rPr dirty="0" sz="1600" b="1">
                <a:solidFill>
                  <a:srgbClr val="0070c0"/>
                </a:solidFill>
                <a:latin typeface="RHOCPP+ComicSansMS-Bold"/>
                <a:cs typeface="RHOCPP+ComicSansMS-Bold"/>
              </a:rPr>
              <a:t>ENSEÑANZA</a:t>
            </a:r>
            <a:r>
              <a:rPr dirty="0" sz="1600" b="1">
                <a:solidFill>
                  <a:srgbClr val="0070c0"/>
                </a:solidFill>
                <a:latin typeface="RHOCPP+ComicSansMS-Bold"/>
                <a:cs typeface="RHOCPP+ComicSansMS-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RHOCPP+ComicSansMS-Bold"/>
                <a:cs typeface="RHOCPP+ComicSansMS-Bold"/>
              </a:rPr>
              <a:t>APRENDIZAJE</a:t>
            </a:r>
            <a:r>
              <a:rPr dirty="0" sz="1600" b="1">
                <a:solidFill>
                  <a:srgbClr val="0070c0"/>
                </a:solidFill>
                <a:latin typeface="RHOCPP+ComicSansMS-Bold"/>
                <a:cs typeface="RHOCPP+ComicSansMS-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RHOCPP+ComicSansMS-Bold"/>
                <a:cs typeface="RHOCPP+ComicSansMS-Bold"/>
              </a:rPr>
              <a:t>Y</a:t>
            </a:r>
            <a:r>
              <a:rPr dirty="0" sz="1600" b="1">
                <a:solidFill>
                  <a:srgbClr val="0070c0"/>
                </a:solidFill>
                <a:latin typeface="RHOCPP+ComicSansMS-Bold"/>
                <a:cs typeface="RHOCPP+ComicSansMS-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RHOCPP+ComicSansMS-Bold"/>
                <a:cs typeface="RHOCPP+ComicSansMS-Bold"/>
              </a:rPr>
              <a:t>VA</a:t>
            </a:r>
            <a:r>
              <a:rPr dirty="0" sz="1600" b="1">
                <a:solidFill>
                  <a:srgbClr val="0070c0"/>
                </a:solidFill>
                <a:latin typeface="RHOCPP+ComicSansMS-Bold"/>
                <a:cs typeface="RHOCPP+ComicSansMS-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RHOCPP+ComicSansMS-Bold"/>
                <a:cs typeface="RHOCPP+ComicSansMS-Bold"/>
              </a:rPr>
              <a:t>EVOLUCIONANDO</a:t>
            </a:r>
            <a:r>
              <a:rPr dirty="0" sz="1600" spc="692" b="1">
                <a:solidFill>
                  <a:srgbClr val="0070c0"/>
                </a:solidFill>
                <a:latin typeface="RHOCPP+ComicSansMS-Bold"/>
                <a:cs typeface="RHOCPP+ComicSansMS-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RHOCPP+ComicSansMS-Bold"/>
                <a:cs typeface="RHOCPP+ComicSansMS-Bold"/>
              </a:rPr>
              <a:t>DESDE</a:t>
            </a:r>
            <a:r>
              <a:rPr dirty="0" sz="1600" b="1">
                <a:solidFill>
                  <a:srgbClr val="0070c0"/>
                </a:solidFill>
                <a:latin typeface="RHOCPP+ComicSansMS-Bold"/>
                <a:cs typeface="RHOCPP+ComicSansMS-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RHOCPP+ComicSansMS-Bold"/>
                <a:cs typeface="RHOCPP+ComicSansMS-Bold"/>
              </a:rPr>
              <a:t>LA</a:t>
            </a:r>
            <a:r>
              <a:rPr dirty="0" sz="1600" b="1">
                <a:solidFill>
                  <a:srgbClr val="0070c0"/>
                </a:solidFill>
                <a:latin typeface="RHOCPP+ComicSansMS-Bold"/>
                <a:cs typeface="RHOCPP+ComicSansMS-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RHOCPP+ComicSansMS-Bold"/>
                <a:cs typeface="RHOCPP+ComicSansMS-Bold"/>
              </a:rPr>
              <a:t>ETAPA</a:t>
            </a:r>
            <a:r>
              <a:rPr dirty="0" sz="1600" b="1">
                <a:solidFill>
                  <a:srgbClr val="0070c0"/>
                </a:solidFill>
                <a:latin typeface="RHOCPP+ComicSansMS-Bold"/>
                <a:cs typeface="RHOCPP+ComicSansMS-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RHOCPP+ComicSansMS-Bold"/>
                <a:cs typeface="RHOCPP+ComicSansMS-Bold"/>
              </a:rPr>
              <a:t>DE</a:t>
            </a:r>
            <a:r>
              <a:rPr dirty="0" sz="1600" b="1">
                <a:solidFill>
                  <a:srgbClr val="0070c0"/>
                </a:solidFill>
                <a:latin typeface="RHOCPP+ComicSansMS-Bold"/>
                <a:cs typeface="RHOCPP+ComicSansMS-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RHOCPP+ComicSansMS-Bold"/>
                <a:cs typeface="RHOCPP+ComicSansMS-Bold"/>
              </a:rPr>
              <a:t>EDUCACIÓN</a:t>
            </a:r>
            <a:r>
              <a:rPr dirty="0" sz="1600" b="1">
                <a:solidFill>
                  <a:srgbClr val="0070c0"/>
                </a:solidFill>
                <a:latin typeface="RHOCPP+ComicSansMS-Bold"/>
                <a:cs typeface="RHOCPP+ComicSansMS-Bold"/>
              </a:rPr>
              <a:t> </a:t>
            </a:r>
            <a:r>
              <a:rPr dirty="0" sz="1600" b="1">
                <a:solidFill>
                  <a:srgbClr val="0070c0"/>
                </a:solidFill>
                <a:latin typeface="RHOCPP+ComicSansMS-Bold"/>
                <a:cs typeface="RHOCPP+ComicSansMS-Bold"/>
              </a:rPr>
              <a:t>A</a:t>
            </a:r>
            <a:r>
              <a:rPr dirty="0" sz="1600" b="1">
                <a:solidFill>
                  <a:srgbClr val="0070c0"/>
                </a:solidFill>
                <a:latin typeface="RHOCPP+ComicSansMS-Bold"/>
                <a:cs typeface="RHOCPP+ComicSansMS-Bold"/>
              </a:rPr>
              <a:t> </a:t>
            </a:r>
            <a:r>
              <a:rPr dirty="0" sz="1600" spc="17" b="1">
                <a:solidFill>
                  <a:srgbClr val="0070c0"/>
                </a:solidFill>
                <a:latin typeface="RHOCPP+ComicSansMS-Bold"/>
                <a:cs typeface="RHOCPP+ComicSansMS-Bold"/>
              </a:rPr>
              <a:t>PRIMARIA</a:t>
            </a:r>
            <a:r>
              <a:rPr dirty="0" sz="2000" b="1">
                <a:solidFill>
                  <a:srgbClr val="0070c0"/>
                </a:solidFill>
                <a:latin typeface="RHOCPP+ComicSansMS-Bold"/>
                <a:cs typeface="RHOCPP+ComicSansMS-Bold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34778" y="1447418"/>
            <a:ext cx="1387997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PROCESO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DE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20111" y="1591816"/>
            <a:ext cx="2475810" cy="19795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7206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MEDIANTE</a:t>
            </a:r>
          </a:p>
          <a:p>
            <a:pPr marL="213518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METODOLOGÍAS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ACTIVAS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COMO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SON</a:t>
            </a:r>
          </a:p>
          <a:p>
            <a:pPr marL="187325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EL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APRENDIZAJE</a:t>
            </a:r>
          </a:p>
          <a:p>
            <a:pPr marL="242093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POR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PROYECTOS</a:t>
            </a:r>
          </a:p>
          <a:p>
            <a:pPr marL="153987" marR="0">
              <a:lnSpc>
                <a:spcPts val="1667"/>
              </a:lnSpc>
              <a:spcBef>
                <a:spcPts val="25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POTENCIANDO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EL</a:t>
            </a:r>
          </a:p>
          <a:p>
            <a:pPr marL="33655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APRENDIZAJE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37890" y="1660778"/>
            <a:ext cx="2429377" cy="15187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5925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ENSEÑANZA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-</a:t>
            </a:r>
          </a:p>
          <a:p>
            <a:pPr marL="0" marR="0">
              <a:lnSpc>
                <a:spcPts val="1458"/>
              </a:lnSpc>
              <a:spcBef>
                <a:spcPts val="17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APRENDIZAJE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BASADO</a:t>
            </a:r>
          </a:p>
          <a:p>
            <a:pPr marL="799306" marR="0">
              <a:lnSpc>
                <a:spcPts val="1458"/>
              </a:lnSpc>
              <a:spcBef>
                <a:spcPts val="22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EN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EL</a:t>
            </a:r>
          </a:p>
          <a:p>
            <a:pPr marL="395287" marR="0">
              <a:lnSpc>
                <a:spcPts val="1458"/>
              </a:lnSpc>
              <a:spcBef>
                <a:spcPts val="22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DUA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Y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CON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UN</a:t>
            </a:r>
          </a:p>
          <a:p>
            <a:pPr marL="46037" marR="0">
              <a:lnSpc>
                <a:spcPts val="1458"/>
              </a:lnSpc>
              <a:spcBef>
                <a:spcPts val="22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ENFOQUE</a:t>
            </a:r>
            <a:r>
              <a:rPr dirty="0" sz="1400" spc="416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QUE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PARTE</a:t>
            </a:r>
          </a:p>
          <a:p>
            <a:pPr marL="708025" marR="0">
              <a:lnSpc>
                <a:spcPts val="1458"/>
              </a:lnSpc>
              <a:spcBef>
                <a:spcPts val="22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DE</a:t>
            </a:r>
            <a:r>
              <a:rPr dirty="0" sz="1400" spc="416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LAS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55274" y="2141466"/>
            <a:ext cx="3551350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RHOCPP+ComicSansMS-Bold"/>
                <a:cs typeface="RHOCPP+ComicSansMS-Bold"/>
              </a:rPr>
              <a:t>Educación</a:t>
            </a:r>
            <a:r>
              <a:rPr dirty="0" sz="2800" b="1">
                <a:solidFill>
                  <a:srgbClr val="000000"/>
                </a:solidFill>
                <a:latin typeface="RHOCPP+ComicSansMS-Bold"/>
                <a:cs typeface="RHOCPP+ComicSansMS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RHOCPP+ComicSansMS-Bold"/>
                <a:cs typeface="RHOCPP+ComicSansMS-Bold"/>
              </a:rPr>
              <a:t>infantil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38709" y="2943760"/>
            <a:ext cx="1784217" cy="4813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INTELIGENCIA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29899" y="2977975"/>
            <a:ext cx="3065137" cy="760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RHOCPP+ComicSansMS-Bold"/>
                <a:cs typeface="RHOCPP+ComicSansMS-Bold"/>
              </a:rPr>
              <a:t>“PROTAGONISTAS</a:t>
            </a:r>
            <a:r>
              <a:rPr dirty="0" sz="1600" b="1">
                <a:solidFill>
                  <a:srgbClr val="000000"/>
                </a:solidFill>
                <a:latin typeface="RHOCPP+ComicSansMS-Bold"/>
                <a:cs typeface="RHOCPP+ComicSansMS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RHOCPP+ComicSansMS-Bold"/>
                <a:cs typeface="RHOCPP+ComicSansMS-Bold"/>
              </a:rPr>
              <a:t>DE</a:t>
            </a:r>
            <a:r>
              <a:rPr dirty="0" sz="1600" b="1">
                <a:solidFill>
                  <a:srgbClr val="000000"/>
                </a:solidFill>
                <a:latin typeface="RHOCPP+ComicSansMS-Bold"/>
                <a:cs typeface="RHOCPP+ComicSansMS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RHOCPP+ComicSansMS-Bold"/>
                <a:cs typeface="RHOCPP+ComicSansMS-Bold"/>
              </a:rPr>
              <a:t>SU</a:t>
            </a:r>
          </a:p>
          <a:p>
            <a:pPr marL="50165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RHOCPP+ComicSansMS-Bold"/>
                <a:cs typeface="RHOCPP+ComicSansMS-Bold"/>
              </a:rPr>
              <a:t>APRENDIZAJE</a:t>
            </a:r>
            <a:r>
              <a:rPr dirty="0" sz="1600" b="1">
                <a:solidFill>
                  <a:srgbClr val="000000"/>
                </a:solidFill>
                <a:latin typeface="RHOCPP+ComicSansMS-Bold"/>
                <a:cs typeface="RHOCPP+ComicSansMS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RHOCPP+ComicSansMS-Bold"/>
                <a:cs typeface="RHOCPP+ComicSansMS-Bold"/>
              </a:rPr>
              <a:t>“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06996" y="3187600"/>
            <a:ext cx="1480443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MÚLTIPLES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47929" y="3298696"/>
            <a:ext cx="1804094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COOPERATIVO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01823" y="4473129"/>
            <a:ext cx="2757960" cy="19454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940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METODOLOGÍA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QUE</a:t>
            </a:r>
          </a:p>
          <a:p>
            <a:pPr marL="15081" marR="0">
              <a:lnSpc>
                <a:spcPts val="1458"/>
              </a:lnSpc>
              <a:spcBef>
                <a:spcPts val="17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RESPETA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LOS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PRINCIPIOS</a:t>
            </a:r>
          </a:p>
          <a:p>
            <a:pPr marL="473868" marR="0">
              <a:lnSpc>
                <a:spcPts val="1458"/>
              </a:lnSpc>
              <a:spcBef>
                <a:spcPts val="22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DE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LA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ETAPA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DE</a:t>
            </a:r>
          </a:p>
          <a:p>
            <a:pPr marL="76200" marR="0">
              <a:lnSpc>
                <a:spcPts val="1458"/>
              </a:lnSpc>
              <a:spcBef>
                <a:spcPts val="22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EDUCACIÓN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INFANTIL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Y</a:t>
            </a:r>
          </a:p>
          <a:p>
            <a:pPr marL="513556" marR="0">
              <a:lnSpc>
                <a:spcPts val="1458"/>
              </a:lnSpc>
              <a:spcBef>
                <a:spcPts val="22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SE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BASA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EN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LA</a:t>
            </a:r>
          </a:p>
          <a:p>
            <a:pPr marL="0" marR="0">
              <a:lnSpc>
                <a:spcPts val="1458"/>
              </a:lnSpc>
              <a:spcBef>
                <a:spcPts val="22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ACTIVIDAD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LÚDICA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COMO</a:t>
            </a:r>
          </a:p>
          <a:p>
            <a:pPr marL="7143" marR="0">
              <a:lnSpc>
                <a:spcPts val="1458"/>
              </a:lnSpc>
              <a:spcBef>
                <a:spcPts val="17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MOTOR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MOTIVADOR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PARA</a:t>
            </a:r>
          </a:p>
          <a:p>
            <a:pPr marL="420687" marR="0">
              <a:lnSpc>
                <a:spcPts val="1458"/>
              </a:lnSpc>
              <a:spcBef>
                <a:spcPts val="22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EL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400">
                <a:solidFill>
                  <a:srgbClr val="000000"/>
                </a:solidFill>
                <a:latin typeface="RCKKGS+ComicSansMS"/>
                <a:cs typeface="RCKKGS+ComicSansMS"/>
              </a:rPr>
              <a:t>APRENDIZAJE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774779" y="4511262"/>
            <a:ext cx="5074800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DESDE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UN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ENFOQUE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GLOBALIZADOR</a:t>
            </a:r>
            <a:r>
              <a:rPr dirty="0" sz="1600" spc="476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CON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872410" y="4755102"/>
            <a:ext cx="4847790" cy="17357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6081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EL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OBJETIVO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DE</a:t>
            </a:r>
            <a:r>
              <a:rPr dirty="0" sz="1600" spc="476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POTENCIAR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UN</a:t>
            </a:r>
          </a:p>
          <a:p>
            <a:pPr marL="164306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DESARROLLO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INTEGRAL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DE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NUESTRO</a:t>
            </a:r>
          </a:p>
          <a:p>
            <a:pPr marL="72231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ALUMNADO</a:t>
            </a:r>
            <a:r>
              <a:rPr dirty="0" sz="1600" spc="476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,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CON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UNA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EDUCACIÓN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EN</a:t>
            </a:r>
          </a:p>
          <a:p>
            <a:pPr marL="582612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POSITIVO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QUE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RESALTE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SUS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POTENCIALIDADES</a:t>
            </a:r>
            <a:r>
              <a:rPr dirty="0" sz="1600" spc="476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Y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AYUDE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A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SUPERAR</a:t>
            </a:r>
          </a:p>
          <a:p>
            <a:pPr marL="1298575" marR="0">
              <a:lnSpc>
                <a:spcPts val="1667"/>
              </a:lnSpc>
              <a:spcBef>
                <a:spcPts val="25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SUS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 </a:t>
            </a:r>
            <a:r>
              <a:rPr dirty="0" sz="1600">
                <a:solidFill>
                  <a:srgbClr val="000000"/>
                </a:solidFill>
                <a:latin typeface="RCKKGS+ComicSansMS"/>
                <a:cs typeface="RCKKGS+ComicSansMS"/>
              </a:rPr>
              <a:t>BARRERAS.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97869" y="687691"/>
            <a:ext cx="9404845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RCKKGS+ComicSansMS"/>
                <a:cs typeface="RCKKGS+ComicSansMS"/>
              </a:rPr>
              <a:t>INCORPORACIÓN</a:t>
            </a:r>
            <a:r>
              <a:rPr dirty="0" sz="2000">
                <a:solidFill>
                  <a:srgbClr val="002060"/>
                </a:solidFill>
                <a:latin typeface="RCKKGS+ComicSansMS"/>
                <a:cs typeface="RCKKGS+ComicSansMS"/>
              </a:rPr>
              <a:t> </a:t>
            </a:r>
            <a:r>
              <a:rPr dirty="0" sz="2000">
                <a:solidFill>
                  <a:srgbClr val="002060"/>
                </a:solidFill>
                <a:latin typeface="RCKKGS+ComicSansMS"/>
                <a:cs typeface="RCKKGS+ComicSansMS"/>
              </a:rPr>
              <a:t>DE</a:t>
            </a:r>
            <a:r>
              <a:rPr dirty="0" sz="2000">
                <a:solidFill>
                  <a:srgbClr val="002060"/>
                </a:solidFill>
                <a:latin typeface="RCKKGS+ComicSansMS"/>
                <a:cs typeface="RCKKGS+ComicSansMS"/>
              </a:rPr>
              <a:t> </a:t>
            </a:r>
            <a:r>
              <a:rPr dirty="0" sz="2000">
                <a:solidFill>
                  <a:srgbClr val="002060"/>
                </a:solidFill>
                <a:latin typeface="RCKKGS+ComicSansMS"/>
                <a:cs typeface="RCKKGS+ComicSansMS"/>
              </a:rPr>
              <a:t>LOS</a:t>
            </a:r>
            <a:r>
              <a:rPr dirty="0" sz="2000">
                <a:solidFill>
                  <a:srgbClr val="002060"/>
                </a:solidFill>
                <a:latin typeface="RCKKGS+ComicSansMS"/>
                <a:cs typeface="RCKKGS+ComicSansMS"/>
              </a:rPr>
              <a:t> </a:t>
            </a:r>
            <a:r>
              <a:rPr dirty="0" sz="2000">
                <a:solidFill>
                  <a:srgbClr val="002060"/>
                </a:solidFill>
                <a:latin typeface="RCKKGS+ComicSansMS"/>
                <a:cs typeface="RCKKGS+ComicSansMS"/>
              </a:rPr>
              <a:t>NIÑOS</a:t>
            </a:r>
            <a:r>
              <a:rPr dirty="0" sz="2000">
                <a:solidFill>
                  <a:srgbClr val="002060"/>
                </a:solidFill>
                <a:latin typeface="RCKKGS+ComicSansMS"/>
                <a:cs typeface="RCKKGS+ComicSansMS"/>
              </a:rPr>
              <a:t> </a:t>
            </a:r>
            <a:r>
              <a:rPr dirty="0" sz="2000">
                <a:solidFill>
                  <a:srgbClr val="002060"/>
                </a:solidFill>
                <a:latin typeface="RCKKGS+ComicSansMS"/>
                <a:cs typeface="RCKKGS+ComicSansMS"/>
              </a:rPr>
              <a:t>Y</a:t>
            </a:r>
            <a:r>
              <a:rPr dirty="0" sz="2000">
                <a:solidFill>
                  <a:srgbClr val="002060"/>
                </a:solidFill>
                <a:latin typeface="RCKKGS+ComicSansMS"/>
                <a:cs typeface="RCKKGS+ComicSansMS"/>
              </a:rPr>
              <a:t> </a:t>
            </a:r>
            <a:r>
              <a:rPr dirty="0" sz="2000">
                <a:solidFill>
                  <a:srgbClr val="002060"/>
                </a:solidFill>
                <a:latin typeface="RCKKGS+ComicSansMS"/>
                <a:cs typeface="RCKKGS+ComicSansMS"/>
              </a:rPr>
              <a:t>NIÑAS</a:t>
            </a:r>
            <a:r>
              <a:rPr dirty="0" sz="2000">
                <a:solidFill>
                  <a:srgbClr val="002060"/>
                </a:solidFill>
                <a:latin typeface="RCKKGS+ComicSansMS"/>
                <a:cs typeface="RCKKGS+ComicSansMS"/>
              </a:rPr>
              <a:t> </a:t>
            </a:r>
            <a:r>
              <a:rPr dirty="0" sz="2000">
                <a:solidFill>
                  <a:srgbClr val="002060"/>
                </a:solidFill>
                <a:latin typeface="RCKKGS+ComicSansMS"/>
                <a:cs typeface="RCKKGS+ComicSansMS"/>
              </a:rPr>
              <a:t>A</a:t>
            </a:r>
            <a:r>
              <a:rPr dirty="0" sz="2000">
                <a:solidFill>
                  <a:srgbClr val="002060"/>
                </a:solidFill>
                <a:latin typeface="RCKKGS+ComicSansMS"/>
                <a:cs typeface="RCKKGS+ComicSansMS"/>
              </a:rPr>
              <a:t> </a:t>
            </a:r>
            <a:r>
              <a:rPr dirty="0" sz="2000">
                <a:solidFill>
                  <a:srgbClr val="002060"/>
                </a:solidFill>
                <a:latin typeface="RCKKGS+ComicSansMS"/>
                <a:cs typeface="RCKKGS+ComicSansMS"/>
              </a:rPr>
              <a:t>NUESTRO</a:t>
            </a:r>
            <a:r>
              <a:rPr dirty="0" sz="2000">
                <a:solidFill>
                  <a:srgbClr val="002060"/>
                </a:solidFill>
                <a:latin typeface="RCKKGS+ComicSansMS"/>
                <a:cs typeface="RCKKGS+ComicSansMS"/>
              </a:rPr>
              <a:t> </a:t>
            </a:r>
            <a:r>
              <a:rPr dirty="0" sz="2000">
                <a:solidFill>
                  <a:srgbClr val="002060"/>
                </a:solidFill>
                <a:latin typeface="RCKKGS+ComicSansMS"/>
                <a:cs typeface="RCKKGS+ComicSansMS"/>
              </a:rPr>
              <a:t>CENTRO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1284267"/>
            <a:ext cx="4180624" cy="4588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70c0"/>
                </a:solidFill>
                <a:latin typeface="FLUUPP+ArialMT"/>
                <a:cs typeface="FLUUPP+ArialMT"/>
              </a:rPr>
              <a:t>•</a:t>
            </a:r>
            <a:r>
              <a:rPr dirty="0" sz="1450" spc="93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70c0"/>
                </a:solidFill>
                <a:latin typeface="Calibri"/>
                <a:cs typeface="Calibri"/>
              </a:rPr>
              <a:t>NUESTRA</a:t>
            </a:r>
            <a:r>
              <a:rPr dirty="0" sz="14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70c0"/>
                </a:solidFill>
                <a:latin typeface="Calibri"/>
                <a:cs typeface="Calibri"/>
              </a:rPr>
              <a:t>FORMA</a:t>
            </a:r>
            <a:r>
              <a:rPr dirty="0" sz="14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70c0"/>
                </a:solidFill>
                <a:latin typeface="Calibri"/>
                <a:cs typeface="Calibri"/>
              </a:rPr>
              <a:t>DE</a:t>
            </a:r>
            <a:r>
              <a:rPr dirty="0" sz="14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70c0"/>
                </a:solidFill>
                <a:latin typeface="Calibri"/>
                <a:cs typeface="Calibri"/>
              </a:rPr>
              <a:t>TRABAJAR</a:t>
            </a:r>
            <a:r>
              <a:rPr dirty="0" sz="14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70c0"/>
                </a:solidFill>
                <a:latin typeface="Calibri"/>
                <a:cs typeface="Calibri"/>
              </a:rPr>
              <a:t>EN</a:t>
            </a:r>
            <a:r>
              <a:rPr dirty="0" sz="14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70c0"/>
                </a:solidFill>
                <a:latin typeface="Calibri"/>
                <a:cs typeface="Calibri"/>
              </a:rPr>
              <a:t>INFANTIL</a:t>
            </a:r>
            <a:r>
              <a:rPr dirty="0" sz="1400" spc="22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40" y="1679376"/>
            <a:ext cx="11670788" cy="9413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PVTCML+Wingdings-Regular"/>
                <a:cs typeface="PVTCML+Wingdings-Regular"/>
              </a:rPr>
              <a:t>Ø</a:t>
            </a:r>
            <a:r>
              <a:rPr dirty="0" sz="1250" spc="4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Trabajamos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por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proyectos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guiados</a:t>
            </a:r>
            <a:r>
              <a:rPr dirty="0" sz="1200" spc="6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Editorial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Santillana</a:t>
            </a:r>
            <a:r>
              <a:rPr dirty="0" sz="1200" spc="27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forma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cíclica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,teniendo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en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cuenta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los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intereses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los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niños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niñas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esta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etapa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educativa.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En</a:t>
            </a:r>
          </a:p>
          <a:p>
            <a:pPr marL="228600" marR="0">
              <a:lnSpc>
                <a:spcPts val="1250"/>
              </a:lnSpc>
              <a:spcBef>
                <a:spcPts val="89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torno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un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eje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principal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200" spc="27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forma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globalizada</a:t>
            </a:r>
            <a:r>
              <a:rPr dirty="0" sz="1200" spc="1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estructura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el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aprendizaje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otros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centros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interés</a:t>
            </a:r>
            <a:r>
              <a:rPr dirty="0" sz="1200" spc="27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imprescindibles</a:t>
            </a:r>
            <a:r>
              <a:rPr dirty="0" sz="1200" spc="27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en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este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momento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evolutivo,</a:t>
            </a:r>
            <a:r>
              <a:rPr dirty="0" sz="1200" spc="27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junto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al</a:t>
            </a:r>
          </a:p>
          <a:p>
            <a:pPr marL="228600" marR="0">
              <a:lnSpc>
                <a:spcPts val="1250"/>
              </a:lnSpc>
              <a:spcBef>
                <a:spcPts val="85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aprendizaje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los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saberes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básicos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200" spc="27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conocimiento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del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medio,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lectoescritura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lógica-matemática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expresión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artística.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40" y="2629336"/>
            <a:ext cx="11849234" cy="9413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PVTCML+Wingdings-Regular"/>
                <a:cs typeface="PVTCML+Wingdings-Regular"/>
              </a:rPr>
              <a:t>Ø</a:t>
            </a:r>
            <a:r>
              <a:rPr dirty="0" sz="1250" spc="4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Planteamos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un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aprendizaje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cooperativo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por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descubrimiento</a:t>
            </a:r>
            <a:r>
              <a:rPr dirty="0" sz="1200" spc="27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través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actividad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lúdica,</a:t>
            </a:r>
            <a:r>
              <a:rPr dirty="0" sz="1200" spc="14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entendiendo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el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juego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como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base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esencia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del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desarrollo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infantil,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por</a:t>
            </a:r>
          </a:p>
          <a:p>
            <a:pPr marL="228600" marR="0">
              <a:lnSpc>
                <a:spcPts val="1250"/>
              </a:lnSpc>
              <a:spcBef>
                <a:spcPts val="89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lo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que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jornada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está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dividida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en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diferentes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periodos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que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dan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pie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al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desarrollo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diferentes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actividades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juego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educativo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dirigido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en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Asamblea/Rincones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</a:t>
            </a:r>
          </a:p>
          <a:p>
            <a:pPr marL="228600" marR="0">
              <a:lnSpc>
                <a:spcPts val="1250"/>
              </a:lnSpc>
              <a:spcBef>
                <a:spcPts val="85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libre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en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el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recreo).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Sin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olvidar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relevancia</a:t>
            </a:r>
            <a:r>
              <a:rPr dirty="0" sz="1200" spc="27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del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trabajo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individual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en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ficha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,para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consolidar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sus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aprendizajes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como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preparación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etapa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Primaria.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640" y="3579296"/>
            <a:ext cx="11913034" cy="9413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PVTCML+Wingdings-Regular"/>
                <a:cs typeface="PVTCML+Wingdings-Regular"/>
              </a:rPr>
              <a:t>Ø</a:t>
            </a:r>
            <a:r>
              <a:rPr dirty="0" sz="1250" spc="4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Damos</a:t>
            </a:r>
            <a:r>
              <a:rPr dirty="0" sz="1200" spc="1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especial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relevancia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al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desarrollo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del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lenguaje</a:t>
            </a:r>
            <a:r>
              <a:rPr dirty="0" sz="1200" spc="27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oral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escrito,</a:t>
            </a:r>
            <a:r>
              <a:rPr dirty="0" sz="1200" spc="9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para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ello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hemos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creado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un</a:t>
            </a:r>
            <a:r>
              <a:rPr dirty="0" sz="1200" spc="-1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método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Lectoescritura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propio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basando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el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aprendizaje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este</a:t>
            </a:r>
          </a:p>
          <a:p>
            <a:pPr marL="228600" marR="0">
              <a:lnSpc>
                <a:spcPts val="1250"/>
              </a:lnSpc>
              <a:spcBef>
                <a:spcPts val="89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proceso</a:t>
            </a:r>
            <a:r>
              <a:rPr dirty="0" sz="1200" spc="27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en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los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fundamentos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del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Método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Ecléctico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Mixto(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Doctor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Carlos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Voguel)</a:t>
            </a:r>
            <a:r>
              <a:rPr dirty="0" sz="1200" spc="27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Teoría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desarrollo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las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inteligencias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múltiples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afrontando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el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aprendizaje</a:t>
            </a:r>
          </a:p>
          <a:p>
            <a:pPr marL="228600" marR="0">
              <a:lnSpc>
                <a:spcPts val="1250"/>
              </a:lnSpc>
              <a:spcBef>
                <a:spcPts val="85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dirty="0" sz="1200" spc="27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lectura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escritura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forma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global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simultanea.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9640" y="4534577"/>
            <a:ext cx="11686987" cy="6617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Además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hemos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implantado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el</a:t>
            </a:r>
            <a:r>
              <a:rPr dirty="0" sz="1200" spc="1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Taller</a:t>
            </a:r>
            <a:r>
              <a:rPr dirty="0" sz="1200" spc="27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desarrollo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del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lenguaje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oral</a:t>
            </a:r>
            <a:r>
              <a:rPr dirty="0" sz="1200" spc="9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praxias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vocabulario,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discriminación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memoria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auditiva/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visual,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lectura,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escritura…)y</a:t>
            </a:r>
            <a:r>
              <a:rPr dirty="0" sz="1200" spc="3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Hora</a:t>
            </a:r>
            <a:r>
              <a:rPr dirty="0" sz="1200" spc="27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del</a:t>
            </a:r>
          </a:p>
          <a:p>
            <a:pPr marL="0" marR="0">
              <a:lnSpc>
                <a:spcPts val="1250"/>
              </a:lnSpc>
              <a:spcBef>
                <a:spcPts val="859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cuento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1200" spc="27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literatura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infantil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valores)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ambas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desarrollan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forma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semanal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9640" y="5204897"/>
            <a:ext cx="11561113" cy="3940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PVTCML+Wingdings-Regular"/>
                <a:cs typeface="PVTCML+Wingdings-Regular"/>
              </a:rPr>
              <a:t>Ø</a:t>
            </a:r>
            <a:r>
              <a:rPr dirty="0" sz="1250" spc="4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Resaltamos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importancia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expresión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artística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1200" spc="58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llevando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cabo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el</a:t>
            </a:r>
            <a:r>
              <a:rPr dirty="0" sz="1200" spc="25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Proyecto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200" spc="27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artistas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,junto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200" spc="27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expresión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musical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Psicomotricidad,</a:t>
            </a:r>
            <a:r>
              <a:rPr dirty="0" sz="1200" spc="116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con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sesiones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58240" y="5484537"/>
            <a:ext cx="3211366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específicas</a:t>
            </a:r>
            <a:r>
              <a:rPr dirty="0" sz="1200" spc="27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dentro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nuestra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programación.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396478"/>
            <a:ext cx="9725772" cy="14928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ff0000"/>
                </a:solidFill>
                <a:latin typeface="RCKKGS+ComicSansMS"/>
                <a:cs typeface="RCKKGS+ComicSansMS"/>
              </a:rPr>
              <a:t>ALGUNAS</a:t>
            </a:r>
            <a:r>
              <a:rPr dirty="0" sz="2500">
                <a:solidFill>
                  <a:srgbClr val="ff0000"/>
                </a:solidFill>
                <a:latin typeface="RCKKGS+ComicSansMS"/>
                <a:cs typeface="RCKKGS+ComicSansMS"/>
              </a:rPr>
              <a:t> </a:t>
            </a:r>
            <a:r>
              <a:rPr dirty="0" sz="2500">
                <a:solidFill>
                  <a:srgbClr val="ff0000"/>
                </a:solidFill>
                <a:latin typeface="RCKKGS+ComicSansMS"/>
                <a:cs typeface="RCKKGS+ComicSansMS"/>
              </a:rPr>
              <a:t>DE</a:t>
            </a:r>
            <a:r>
              <a:rPr dirty="0" sz="2500">
                <a:solidFill>
                  <a:srgbClr val="ff0000"/>
                </a:solidFill>
                <a:latin typeface="RCKKGS+ComicSansMS"/>
                <a:cs typeface="RCKKGS+ComicSansMS"/>
              </a:rPr>
              <a:t> </a:t>
            </a:r>
            <a:r>
              <a:rPr dirty="0" sz="2500">
                <a:solidFill>
                  <a:srgbClr val="ff0000"/>
                </a:solidFill>
                <a:latin typeface="RCKKGS+ComicSansMS"/>
                <a:cs typeface="RCKKGS+ComicSansMS"/>
              </a:rPr>
              <a:t>NUESTRAS</a:t>
            </a:r>
            <a:r>
              <a:rPr dirty="0" sz="2500">
                <a:solidFill>
                  <a:srgbClr val="ff0000"/>
                </a:solidFill>
                <a:latin typeface="RCKKGS+ComicSansMS"/>
                <a:cs typeface="RCKKGS+ComicSansMS"/>
              </a:rPr>
              <a:t> </a:t>
            </a:r>
            <a:r>
              <a:rPr dirty="0" sz="2500">
                <a:solidFill>
                  <a:srgbClr val="ff0000"/>
                </a:solidFill>
                <a:latin typeface="RCKKGS+ComicSansMS"/>
                <a:cs typeface="RCKKGS+ComicSansMS"/>
              </a:rPr>
              <a:t>ACTIVIDADES</a:t>
            </a:r>
            <a:r>
              <a:rPr dirty="0" sz="2500">
                <a:solidFill>
                  <a:srgbClr val="ff0000"/>
                </a:solidFill>
                <a:latin typeface="RCKKGS+ComicSansMS"/>
                <a:cs typeface="RCKKGS+ComicSansMS"/>
              </a:rPr>
              <a:t> </a:t>
            </a:r>
            <a:r>
              <a:rPr dirty="0" sz="2500">
                <a:solidFill>
                  <a:srgbClr val="ff0000"/>
                </a:solidFill>
                <a:latin typeface="RCKKGS+ComicSansMS"/>
                <a:cs typeface="RCKKGS+ComicSansMS"/>
              </a:rPr>
              <a:t>EN</a:t>
            </a:r>
            <a:r>
              <a:rPr dirty="0" sz="2500">
                <a:solidFill>
                  <a:srgbClr val="ff0000"/>
                </a:solidFill>
                <a:latin typeface="RCKKGS+ComicSansMS"/>
                <a:cs typeface="RCKKGS+ComicSansMS"/>
              </a:rPr>
              <a:t> </a:t>
            </a:r>
            <a:r>
              <a:rPr dirty="0" sz="2500">
                <a:solidFill>
                  <a:srgbClr val="ff0000"/>
                </a:solidFill>
                <a:latin typeface="RCKKGS+ComicSansMS"/>
                <a:cs typeface="RCKKGS+ComicSansMS"/>
              </a:rPr>
              <a:t>EL</a:t>
            </a:r>
            <a:r>
              <a:rPr dirty="0" sz="2500">
                <a:solidFill>
                  <a:srgbClr val="ff0000"/>
                </a:solidFill>
                <a:latin typeface="RCKKGS+ComicSansMS"/>
                <a:cs typeface="RCKKGS+ComicSansMS"/>
              </a:rPr>
              <a:t> </a:t>
            </a:r>
            <a:r>
              <a:rPr dirty="0" sz="2500">
                <a:solidFill>
                  <a:srgbClr val="ff0000"/>
                </a:solidFill>
                <a:latin typeface="RCKKGS+ComicSansMS"/>
                <a:cs typeface="RCKKGS+ComicSansMS"/>
              </a:rPr>
              <a:t>COLE</a:t>
            </a:r>
            <a:r>
              <a:rPr dirty="0" sz="2500">
                <a:solidFill>
                  <a:srgbClr val="ff0000"/>
                </a:solidFill>
                <a:latin typeface="RCKKGS+ComicSansMS"/>
                <a:cs typeface="RCKKGS+ComicSansMS"/>
              </a:rPr>
              <a:t> </a:t>
            </a:r>
            <a:r>
              <a:rPr dirty="0" sz="2500">
                <a:solidFill>
                  <a:srgbClr val="ff0000"/>
                </a:solidFill>
                <a:latin typeface="RCKKGS+ComicSansMS"/>
                <a:cs typeface="RCKKGS+ComicSansMS"/>
              </a:rPr>
              <a:t>:</a:t>
            </a:r>
          </a:p>
          <a:p>
            <a:pPr marL="3714750" marR="0">
              <a:lnSpc>
                <a:spcPts val="2604"/>
              </a:lnSpc>
              <a:spcBef>
                <a:spcPts val="2795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RCKKGS+ComicSansMS"/>
                <a:cs typeface="RCKKGS+ComicSansMS"/>
              </a:rPr>
              <a:t>HALLOWEEN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31228" y="548869"/>
            <a:ext cx="3917889" cy="14719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0000"/>
                </a:solidFill>
                <a:latin typeface="RBAWEJ+Calibri-Light"/>
                <a:cs typeface="RBAWEJ+Calibri-Light"/>
              </a:rPr>
              <a:t>EXCURSIÓN</a:t>
            </a:r>
            <a:r>
              <a:rPr dirty="0" sz="3200">
                <a:solidFill>
                  <a:srgbClr val="ff0000"/>
                </a:solidFill>
                <a:latin typeface="RBAWEJ+Calibri-Light"/>
                <a:cs typeface="RBAWEJ+Calibri-Light"/>
              </a:rPr>
              <a:t> </a:t>
            </a:r>
            <a:r>
              <a:rPr dirty="0" sz="3200">
                <a:solidFill>
                  <a:srgbClr val="ff0000"/>
                </a:solidFill>
                <a:latin typeface="RBAWEJ+Calibri-Light"/>
                <a:cs typeface="RBAWEJ+Calibri-Light"/>
              </a:rPr>
              <a:t>GRANJA</a:t>
            </a:r>
          </a:p>
          <a:p>
            <a:pPr marL="0" marR="0">
              <a:lnSpc>
                <a:spcPts val="3334"/>
              </a:lnSpc>
              <a:spcBef>
                <a:spcPts val="171"/>
              </a:spcBef>
              <a:spcAft>
                <a:spcPts val="0"/>
              </a:spcAft>
            </a:pPr>
            <a:r>
              <a:rPr dirty="0" sz="3200">
                <a:solidFill>
                  <a:srgbClr val="ff0000"/>
                </a:solidFill>
                <a:latin typeface="RBAWEJ+Calibri-Light"/>
                <a:cs typeface="RBAWEJ+Calibri-Light"/>
              </a:rPr>
              <a:t>LA</a:t>
            </a:r>
            <a:r>
              <a:rPr dirty="0" sz="3200">
                <a:solidFill>
                  <a:srgbClr val="ff0000"/>
                </a:solidFill>
                <a:latin typeface="RBAWEJ+Calibri-Light"/>
                <a:cs typeface="RBAWEJ+Calibri-Light"/>
              </a:rPr>
              <a:t> </a:t>
            </a:r>
            <a:r>
              <a:rPr dirty="0" sz="3200">
                <a:solidFill>
                  <a:srgbClr val="ff0000"/>
                </a:solidFill>
                <a:latin typeface="RBAWEJ+Calibri-Light"/>
                <a:cs typeface="RBAWEJ+Calibri-Light"/>
              </a:rPr>
              <a:t>CHOPERA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90066" y="660328"/>
            <a:ext cx="5987866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EXCURSIÓN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GRANJA</a:t>
            </a:r>
            <a:r>
              <a:rPr dirty="0" sz="3200" spc="723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EL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RODEO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2026-02-01T03:30:30-07:00</dcterms:modified>
</cp:coreProperties>
</file>